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75" r:id="rId4"/>
    <p:sldId id="273" r:id="rId5"/>
    <p:sldId id="258" r:id="rId6"/>
    <p:sldId id="259" r:id="rId7"/>
    <p:sldId id="260" r:id="rId8"/>
    <p:sldId id="261" r:id="rId9"/>
    <p:sldId id="262" r:id="rId10"/>
    <p:sldId id="274" r:id="rId11"/>
    <p:sldId id="263" r:id="rId12"/>
    <p:sldId id="264" r:id="rId13"/>
    <p:sldId id="267" r:id="rId14"/>
  </p:sldIdLst>
  <p:sldSz cx="9906000" cy="6858000" type="A4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6803" autoAdjust="0"/>
  </p:normalViewPr>
  <p:slideViewPr>
    <p:cSldViewPr>
      <p:cViewPr>
        <p:scale>
          <a:sx n="77" d="100"/>
          <a:sy n="77" d="100"/>
        </p:scale>
        <p:origin x="-3060" y="-792"/>
      </p:cViewPr>
      <p:guideLst>
        <p:guide orient="horz" pos="2160"/>
        <p:guide pos="28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C3BE8E4C-28CA-464B-A24F-A829C8B7EB4B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160DA897-46EA-4A22-8C61-161573129C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64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747D-C1E1-4E67-8991-9151031A7C5C}" type="datetimeFigureOut">
              <a:rPr lang="pl-PL" smtClean="0"/>
              <a:pPr/>
              <a:t>2018-05-22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49B7-7A59-439B-B77D-754F817B4E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328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747D-C1E1-4E67-8991-9151031A7C5C}" type="datetimeFigureOut">
              <a:rPr lang="pl-PL" smtClean="0"/>
              <a:pPr/>
              <a:t>2018-05-22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49B7-7A59-439B-B77D-754F817B4E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410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747D-C1E1-4E67-8991-9151031A7C5C}" type="datetimeFigureOut">
              <a:rPr lang="pl-PL" smtClean="0"/>
              <a:pPr/>
              <a:t>2018-05-22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49B7-7A59-439B-B77D-754F817B4E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099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747D-C1E1-4E67-8991-9151031A7C5C}" type="datetimeFigureOut">
              <a:rPr lang="pl-PL" smtClean="0"/>
              <a:pPr/>
              <a:t>2018-05-22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49B7-7A59-439B-B77D-754F817B4E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43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747D-C1E1-4E67-8991-9151031A7C5C}" type="datetimeFigureOut">
              <a:rPr lang="pl-PL" smtClean="0"/>
              <a:pPr/>
              <a:t>2018-05-22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49B7-7A59-439B-B77D-754F817B4E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01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747D-C1E1-4E67-8991-9151031A7C5C}" type="datetimeFigureOut">
              <a:rPr lang="pl-PL" smtClean="0"/>
              <a:pPr/>
              <a:t>2018-05-22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49B7-7A59-439B-B77D-754F817B4E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766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747D-C1E1-4E67-8991-9151031A7C5C}" type="datetimeFigureOut">
              <a:rPr lang="pl-PL" smtClean="0"/>
              <a:pPr/>
              <a:t>2018-05-22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49B7-7A59-439B-B77D-754F817B4E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287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747D-C1E1-4E67-8991-9151031A7C5C}" type="datetimeFigureOut">
              <a:rPr lang="pl-PL" smtClean="0"/>
              <a:pPr/>
              <a:t>2018-05-22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49B7-7A59-439B-B77D-754F817B4E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64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747D-C1E1-4E67-8991-9151031A7C5C}" type="datetimeFigureOut">
              <a:rPr lang="pl-PL" smtClean="0"/>
              <a:pPr/>
              <a:t>2018-05-22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49B7-7A59-439B-B77D-754F817B4E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44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747D-C1E1-4E67-8991-9151031A7C5C}" type="datetimeFigureOut">
              <a:rPr lang="pl-PL" smtClean="0"/>
              <a:pPr/>
              <a:t>2018-05-22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49B7-7A59-439B-B77D-754F817B4E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88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747D-C1E1-4E67-8991-9151031A7C5C}" type="datetimeFigureOut">
              <a:rPr lang="pl-PL" smtClean="0"/>
              <a:pPr/>
              <a:t>2018-05-22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49B7-7A59-439B-B77D-754F817B4E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779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1747D-C1E1-4E67-8991-9151031A7C5C}" type="datetimeFigureOut">
              <a:rPr lang="pl-PL" smtClean="0"/>
              <a:pPr/>
              <a:t>2018-05-22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49B7-7A59-439B-B77D-754F817B4E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667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45511" y="3025947"/>
            <a:ext cx="8814979" cy="800431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  <a:spcBef>
                <a:spcPts val="0"/>
              </a:spcBef>
            </a:pPr>
            <a:r>
              <a:rPr lang="pl-PL" sz="2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pl-PL" sz="2600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pl-PL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pl-PL" sz="3600" b="1" dirty="0" smtClean="0">
                <a:solidFill>
                  <a:srgbClr val="002060"/>
                </a:solidFill>
              </a:rPr>
              <a:t>Jakość </a:t>
            </a:r>
            <a:r>
              <a:rPr lang="pl-PL" sz="3600" b="1" dirty="0">
                <a:solidFill>
                  <a:srgbClr val="002060"/>
                </a:solidFill>
              </a:rPr>
              <a:t>kształcenia zawodowego </a:t>
            </a:r>
            <a:r>
              <a:rPr lang="pl-PL" sz="3600" b="1" dirty="0" smtClean="0">
                <a:solidFill>
                  <a:srgbClr val="002060"/>
                </a:solidFill>
              </a:rPr>
              <a:t/>
            </a:r>
            <a:br>
              <a:rPr lang="pl-PL" sz="3600" b="1" dirty="0" smtClean="0">
                <a:solidFill>
                  <a:srgbClr val="002060"/>
                </a:solidFill>
              </a:rPr>
            </a:br>
            <a:r>
              <a:rPr lang="pl-PL" sz="3600" b="1" dirty="0">
                <a:solidFill>
                  <a:srgbClr val="002060"/>
                </a:solidFill>
              </a:rPr>
              <a:t/>
            </a:r>
            <a:br>
              <a:rPr lang="pl-PL" sz="3600" b="1" dirty="0">
                <a:solidFill>
                  <a:srgbClr val="002060"/>
                </a:solidFill>
              </a:rPr>
            </a:br>
            <a:r>
              <a:rPr lang="pl-PL" sz="3600" b="1" dirty="0" smtClean="0">
                <a:solidFill>
                  <a:srgbClr val="002060"/>
                </a:solidFill>
              </a:rPr>
              <a:t>na </a:t>
            </a:r>
            <a:r>
              <a:rPr lang="pl-PL" sz="3600" b="1" dirty="0">
                <a:solidFill>
                  <a:srgbClr val="002060"/>
                </a:solidFill>
              </a:rPr>
              <a:t>terenie </a:t>
            </a:r>
            <a:r>
              <a:rPr lang="pl-PL" sz="3600" b="1" dirty="0" smtClean="0">
                <a:solidFill>
                  <a:srgbClr val="002060"/>
                </a:solidFill>
              </a:rPr>
              <a:t/>
            </a:r>
            <a:br>
              <a:rPr lang="pl-PL" sz="3600" b="1" dirty="0" smtClean="0">
                <a:solidFill>
                  <a:srgbClr val="002060"/>
                </a:solidFill>
              </a:rPr>
            </a:br>
            <a:r>
              <a:rPr lang="pl-PL" sz="3600" b="1" dirty="0">
                <a:solidFill>
                  <a:srgbClr val="002060"/>
                </a:solidFill>
              </a:rPr>
              <a:t/>
            </a:r>
            <a:br>
              <a:rPr lang="pl-PL" sz="3600" b="1" dirty="0">
                <a:solidFill>
                  <a:srgbClr val="002060"/>
                </a:solidFill>
              </a:rPr>
            </a:br>
            <a:r>
              <a:rPr lang="pl-PL" sz="3600" b="1" dirty="0" smtClean="0">
                <a:solidFill>
                  <a:srgbClr val="002060"/>
                </a:solidFill>
              </a:rPr>
              <a:t>Białostockiego </a:t>
            </a:r>
            <a:r>
              <a:rPr lang="pl-PL" sz="3600" b="1" dirty="0">
                <a:solidFill>
                  <a:srgbClr val="002060"/>
                </a:solidFill>
              </a:rPr>
              <a:t>Obszaru </a:t>
            </a:r>
            <a:r>
              <a:rPr lang="pl-PL" sz="3600" b="1" dirty="0" smtClean="0">
                <a:solidFill>
                  <a:srgbClr val="002060"/>
                </a:solidFill>
              </a:rPr>
              <a:t>Funkcjonalnego</a:t>
            </a:r>
            <a:r>
              <a:rPr lang="pl-PL" b="1" i="1" dirty="0" smtClean="0">
                <a:solidFill>
                  <a:srgbClr val="002060"/>
                </a:solidFill>
              </a:rPr>
              <a:t/>
            </a:r>
            <a:br>
              <a:rPr lang="pl-PL" b="1" i="1" dirty="0" smtClean="0">
                <a:solidFill>
                  <a:srgbClr val="002060"/>
                </a:solidFill>
              </a:rPr>
            </a:b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4" name="Pole tekstowe 2"/>
          <p:cNvSpPr txBox="1">
            <a:spLocks noChangeArrowheads="1"/>
          </p:cNvSpPr>
          <p:nvPr/>
        </p:nvSpPr>
        <p:spPr bwMode="auto">
          <a:xfrm>
            <a:off x="116463" y="6165304"/>
            <a:ext cx="9673075" cy="6480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1100" dirty="0" smtClean="0">
                <a:effectLst/>
                <a:latin typeface="Cambria" panose="02040503050406030204" pitchFamily="18" charset="0"/>
                <a:ea typeface="Calibri"/>
                <a:cs typeface="Times New Roman"/>
              </a:rPr>
              <a:t>Konferencja realizowana ze środków Europejskiego </a:t>
            </a:r>
            <a:r>
              <a:rPr lang="pl-PL" sz="1100" dirty="0">
                <a:effectLst/>
                <a:latin typeface="Cambria" panose="02040503050406030204" pitchFamily="18" charset="0"/>
                <a:ea typeface="Calibri"/>
                <a:cs typeface="Times New Roman"/>
              </a:rPr>
              <a:t>Funduszu Społecznego </a:t>
            </a:r>
            <a:endParaRPr lang="pl-PL" sz="1100" dirty="0" smtClean="0">
              <a:effectLst/>
              <a:latin typeface="Cambria" panose="02040503050406030204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1100" dirty="0" smtClean="0">
                <a:effectLst/>
                <a:latin typeface="Cambria" panose="02040503050406030204" pitchFamily="18" charset="0"/>
                <a:ea typeface="Calibri"/>
                <a:cs typeface="Times New Roman"/>
              </a:rPr>
              <a:t>w </a:t>
            </a:r>
            <a:r>
              <a:rPr lang="pl-PL" sz="1100" dirty="0">
                <a:effectLst/>
                <a:latin typeface="Cambria" panose="02040503050406030204" pitchFamily="18" charset="0"/>
                <a:ea typeface="Calibri"/>
                <a:cs typeface="Times New Roman"/>
              </a:rPr>
              <a:t>ramach Regionalnego Programu Operacyjnego Województwa Podlaskiego na lata </a:t>
            </a:r>
            <a:r>
              <a:rPr lang="pl-PL" sz="1100" dirty="0" smtClean="0">
                <a:effectLst/>
                <a:latin typeface="Cambria" panose="02040503050406030204" pitchFamily="18" charset="0"/>
                <a:ea typeface="Calibri"/>
                <a:cs typeface="Times New Roman"/>
              </a:rPr>
              <a:t>2014-2020</a:t>
            </a:r>
            <a:endParaRPr lang="pl-PL" sz="2000" dirty="0">
              <a:effectLst/>
              <a:latin typeface="Cambria" panose="02040503050406030204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1100" b="1" dirty="0">
                <a:effectLst/>
                <a:latin typeface="Cambria" panose="02040503050406030204" pitchFamily="18" charset="0"/>
                <a:ea typeface="Calibri"/>
                <a:cs typeface="Times New Roman"/>
              </a:rPr>
              <a:t> </a:t>
            </a:r>
            <a:endParaRPr lang="pl-PL" sz="2000" dirty="0">
              <a:effectLst/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pic>
        <p:nvPicPr>
          <p:cNvPr id="19" name="Obraz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555" y="6039730"/>
            <a:ext cx="9945555" cy="80835"/>
          </a:xfrm>
          <a:prstGeom prst="rect">
            <a:avLst/>
          </a:prstGeom>
        </p:spPr>
      </p:pic>
      <p:sp>
        <p:nvSpPr>
          <p:cNvPr id="20" name="pole tekstowe 19"/>
          <p:cNvSpPr txBox="1"/>
          <p:nvPr/>
        </p:nvSpPr>
        <p:spPr>
          <a:xfrm>
            <a:off x="2868075" y="5358104"/>
            <a:ext cx="4244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solidFill>
                  <a:srgbClr val="002060"/>
                </a:solidFill>
              </a:rPr>
              <a:t>Białystok, </a:t>
            </a:r>
            <a:r>
              <a:rPr lang="pl-PL" sz="1400" dirty="0">
                <a:solidFill>
                  <a:srgbClr val="002060"/>
                </a:solidFill>
              </a:rPr>
              <a:t>22 </a:t>
            </a:r>
            <a:r>
              <a:rPr lang="pl-PL" sz="1400" dirty="0" smtClean="0">
                <a:solidFill>
                  <a:srgbClr val="002060"/>
                </a:solidFill>
              </a:rPr>
              <a:t>maja 2018 r.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1910662" y="1628800"/>
            <a:ext cx="6084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>
                <a:solidFill>
                  <a:srgbClr val="002060"/>
                </a:solidFill>
                <a:latin typeface="+mj-lt"/>
              </a:rPr>
              <a:t>Konferencja</a:t>
            </a:r>
            <a:endParaRPr lang="pl-PL" sz="2200" dirty="0">
              <a:latin typeface="+mj-lt"/>
            </a:endParaRPr>
          </a:p>
        </p:txBody>
      </p:sp>
      <p:pic>
        <p:nvPicPr>
          <p:cNvPr id="11" name="Obraz 10" descr="Zestawienie znaków EF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188640"/>
            <a:ext cx="864096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603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6000">
        <p14:prism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568624" y="260648"/>
            <a:ext cx="7820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</a:rPr>
              <a:t>Centrum Kompetencji BOF</a:t>
            </a:r>
            <a:br>
              <a:rPr lang="pl-PL" sz="3600" dirty="0">
                <a:solidFill>
                  <a:srgbClr val="002060"/>
                </a:solidFill>
              </a:rPr>
            </a:b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kompleksowy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model wsparcia i modernizacji systemu kształcenia zawodowego na terenie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Białostockiego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Obszaru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Funkcjonalnego</a:t>
            </a:r>
            <a:endParaRPr lang="pl-PL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12640" y="227687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to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208584" y="292494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rgbClr val="002060"/>
                </a:solidFill>
              </a:rPr>
              <a:t>d</a:t>
            </a:r>
            <a:r>
              <a:rPr lang="pl-PL" sz="2400" b="1" dirty="0" smtClean="0">
                <a:solidFill>
                  <a:srgbClr val="002060"/>
                </a:solidFill>
              </a:rPr>
              <a:t>oradztwo </a:t>
            </a:r>
            <a:r>
              <a:rPr lang="pl-PL" sz="2400" b="1" dirty="0">
                <a:solidFill>
                  <a:srgbClr val="002060"/>
                </a:solidFill>
              </a:rPr>
              <a:t>kompetencji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208584" y="4078813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1200"/>
              </a:spcBef>
            </a:pPr>
            <a:r>
              <a:rPr lang="pl-PL" sz="3600" dirty="0" smtClean="0">
                <a:solidFill>
                  <a:srgbClr val="002060"/>
                </a:solidFill>
              </a:rPr>
              <a:t>dla </a:t>
            </a:r>
            <a:r>
              <a:rPr lang="pl-PL" sz="3600" dirty="0">
                <a:solidFill>
                  <a:srgbClr val="002060"/>
                </a:solidFill>
              </a:rPr>
              <a:t>3000 </a:t>
            </a:r>
            <a:r>
              <a:rPr lang="pl-PL" sz="3600" dirty="0" smtClean="0">
                <a:solidFill>
                  <a:srgbClr val="002060"/>
                </a:solidFill>
              </a:rPr>
              <a:t>uczniów</a:t>
            </a:r>
            <a:endParaRPr lang="pl-PL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80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14:prism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568624" y="260648"/>
            <a:ext cx="7820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</a:rPr>
              <a:t>Centrum Kompetencji BOF</a:t>
            </a:r>
            <a:r>
              <a:rPr lang="pl-PL" sz="3600" b="1" dirty="0">
                <a:solidFill>
                  <a:srgbClr val="002060"/>
                </a:solidFill>
              </a:rPr>
              <a:t/>
            </a:r>
            <a:br>
              <a:rPr lang="pl-PL" sz="3600" b="1" dirty="0">
                <a:solidFill>
                  <a:srgbClr val="002060"/>
                </a:solidFill>
              </a:rPr>
            </a:b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kompleksowy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model wsparcia i modernizacji systemu kształcenia zawodowego na terenie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Białostockiego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Obszaru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Funkcjonalnego</a:t>
            </a:r>
            <a:endParaRPr lang="pl-PL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12640" y="242088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to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208584" y="300920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err="1">
                <a:solidFill>
                  <a:srgbClr val="002060"/>
                </a:solidFill>
              </a:rPr>
              <a:t>n</a:t>
            </a:r>
            <a:r>
              <a:rPr lang="en-US" sz="2400" b="1" dirty="0" err="1" smtClean="0">
                <a:solidFill>
                  <a:srgbClr val="002060"/>
                </a:solidFill>
              </a:rPr>
              <a:t>owoczesne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pl-PL" sz="2400" b="1" dirty="0" smtClean="0">
                <a:solidFill>
                  <a:srgbClr val="002060"/>
                </a:solidFill>
              </a:rPr>
              <a:t>p</a:t>
            </a:r>
            <a:r>
              <a:rPr lang="en-US" sz="2400" b="1" dirty="0" err="1" smtClean="0">
                <a:solidFill>
                  <a:srgbClr val="002060"/>
                </a:solidFill>
              </a:rPr>
              <a:t>akiety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pl-PL" sz="2400" b="1" dirty="0" smtClean="0">
                <a:solidFill>
                  <a:srgbClr val="002060"/>
                </a:solidFill>
              </a:rPr>
              <a:t>e</a:t>
            </a:r>
            <a:r>
              <a:rPr lang="en-US" sz="2400" b="1" dirty="0" err="1" smtClean="0">
                <a:solidFill>
                  <a:srgbClr val="002060"/>
                </a:solidFill>
              </a:rPr>
              <a:t>dukacyjne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208584" y="3573016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800" dirty="0" smtClean="0">
                <a:solidFill>
                  <a:srgbClr val="002060"/>
                </a:solidFill>
              </a:rPr>
              <a:t>Pakiety edukacyjne </a:t>
            </a:r>
            <a:r>
              <a:rPr lang="pl-PL" sz="2800" dirty="0">
                <a:solidFill>
                  <a:srgbClr val="002060"/>
                </a:solidFill>
              </a:rPr>
              <a:t>dla </a:t>
            </a:r>
            <a:r>
              <a:rPr lang="pl-PL" sz="2800" dirty="0" smtClean="0">
                <a:solidFill>
                  <a:srgbClr val="002060"/>
                </a:solidFill>
              </a:rPr>
              <a:t>10 kwalifikacyjnych kursów zawodowych  </a:t>
            </a:r>
            <a:r>
              <a:rPr lang="pl-PL" sz="2800" dirty="0">
                <a:solidFill>
                  <a:srgbClr val="002060"/>
                </a:solidFill>
              </a:rPr>
              <a:t>i </a:t>
            </a:r>
            <a:r>
              <a:rPr lang="pl-PL" sz="2800" dirty="0" smtClean="0">
                <a:solidFill>
                  <a:srgbClr val="002060"/>
                </a:solidFill>
              </a:rPr>
              <a:t>27 kursów umiejętności zawodowych</a:t>
            </a:r>
            <a:endParaRPr lang="pl-PL" sz="2800" dirty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800" dirty="0">
                <a:solidFill>
                  <a:srgbClr val="002060"/>
                </a:solidFill>
              </a:rPr>
              <a:t>Pakiet edukacyjny </a:t>
            </a:r>
            <a:r>
              <a:rPr lang="pl-PL" sz="2800" dirty="0" smtClean="0">
                <a:solidFill>
                  <a:srgbClr val="002060"/>
                </a:solidFill>
              </a:rPr>
              <a:t>– programy </a:t>
            </a:r>
            <a:r>
              <a:rPr lang="pl-PL" sz="2800" dirty="0">
                <a:solidFill>
                  <a:srgbClr val="002060"/>
                </a:solidFill>
              </a:rPr>
              <a:t>praktyk i staży oraz szkoleń </a:t>
            </a:r>
            <a:r>
              <a:rPr lang="pl-PL" sz="2800" dirty="0" smtClean="0">
                <a:solidFill>
                  <a:srgbClr val="002060"/>
                </a:solidFill>
              </a:rPr>
              <a:t>specjalistycznych</a:t>
            </a:r>
            <a:endParaRPr lang="pl-PL" sz="2800" dirty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800" dirty="0" smtClean="0">
                <a:solidFill>
                  <a:srgbClr val="002060"/>
                </a:solidFill>
              </a:rPr>
              <a:t>Pakiet edukacyjny z zakresu przedsiębiorczości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800" dirty="0" smtClean="0">
                <a:solidFill>
                  <a:srgbClr val="002060"/>
                </a:solidFill>
              </a:rPr>
              <a:t>Filmy </a:t>
            </a:r>
            <a:r>
              <a:rPr lang="pl-PL" sz="2800" dirty="0">
                <a:solidFill>
                  <a:srgbClr val="002060"/>
                </a:solidFill>
              </a:rPr>
              <a:t>stanowiskowe do kształcenia w </a:t>
            </a:r>
            <a:r>
              <a:rPr lang="pl-PL" sz="2800" dirty="0" smtClean="0">
                <a:solidFill>
                  <a:srgbClr val="002060"/>
                </a:solidFill>
              </a:rPr>
              <a:t>zawodzie</a:t>
            </a:r>
            <a:endParaRPr lang="pl-P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93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14:prism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568624" y="260648"/>
            <a:ext cx="7820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</a:rPr>
              <a:t>Centrum Kompetencji BOF</a:t>
            </a:r>
            <a:r>
              <a:rPr lang="pl-PL" sz="3200" dirty="0">
                <a:solidFill>
                  <a:srgbClr val="002060"/>
                </a:solidFill>
              </a:rPr>
              <a:t/>
            </a:r>
            <a:br>
              <a:rPr lang="pl-PL" sz="3200" dirty="0">
                <a:solidFill>
                  <a:srgbClr val="002060"/>
                </a:solidFill>
              </a:rPr>
            </a:b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kompleksowy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model wsparcia i modernizacji systemu kształcenia zawodowego na terenie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Białostockiego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Obszaru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Funkcjonalnego</a:t>
            </a:r>
            <a:endParaRPr lang="pl-PL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12640" y="2204864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to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208584" y="275131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2060"/>
                </a:solidFill>
              </a:rPr>
              <a:t>w</a:t>
            </a:r>
            <a:r>
              <a:rPr lang="en-US" sz="2400" b="1" dirty="0" err="1" smtClean="0">
                <a:solidFill>
                  <a:srgbClr val="002060"/>
                </a:solidFill>
              </a:rPr>
              <a:t>spółpraca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z </a:t>
            </a:r>
            <a:r>
              <a:rPr lang="en-US" sz="2400" b="1" dirty="0" err="1">
                <a:solidFill>
                  <a:srgbClr val="002060"/>
                </a:solidFill>
              </a:rPr>
              <a:t>uczelniami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208584" y="3446998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1200"/>
              </a:spcBef>
            </a:pPr>
            <a:r>
              <a:rPr lang="pl-PL" sz="2800" dirty="0">
                <a:solidFill>
                  <a:srgbClr val="002060"/>
                </a:solidFill>
              </a:rPr>
              <a:t>Zajęcia przygotowujące do podjęcia </a:t>
            </a:r>
            <a:r>
              <a:rPr lang="pl-PL" sz="2800" dirty="0" smtClean="0">
                <a:solidFill>
                  <a:srgbClr val="002060"/>
                </a:solidFill>
              </a:rPr>
              <a:t>studiów</a:t>
            </a:r>
            <a:endParaRPr lang="pl-PL" sz="2800" dirty="0">
              <a:solidFill>
                <a:srgbClr val="002060"/>
              </a:solidFill>
            </a:endParaRPr>
          </a:p>
          <a:p>
            <a:pPr lvl="0" algn="just">
              <a:spcBef>
                <a:spcPts val="1200"/>
              </a:spcBef>
            </a:pPr>
            <a:r>
              <a:rPr lang="pl-PL" sz="2800" dirty="0">
                <a:solidFill>
                  <a:srgbClr val="002060"/>
                </a:solidFill>
              </a:rPr>
              <a:t>Zajęcia dydaktyczne w </a:t>
            </a:r>
            <a:r>
              <a:rPr lang="pl-PL" sz="2800" dirty="0" smtClean="0">
                <a:solidFill>
                  <a:srgbClr val="002060"/>
                </a:solidFill>
              </a:rPr>
              <a:t>laboratoriach </a:t>
            </a:r>
            <a:r>
              <a:rPr lang="pl-PL" sz="2800" dirty="0">
                <a:solidFill>
                  <a:srgbClr val="002060"/>
                </a:solidFill>
              </a:rPr>
              <a:t>uczelni wyższych </a:t>
            </a:r>
            <a:endParaRPr lang="pl-PL" sz="2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1200"/>
              </a:spcBef>
            </a:pPr>
            <a:r>
              <a:rPr lang="pl-PL" sz="2800" dirty="0" smtClean="0">
                <a:solidFill>
                  <a:srgbClr val="002060"/>
                </a:solidFill>
              </a:rPr>
              <a:t>Tele-wykłady</a:t>
            </a:r>
          </a:p>
          <a:p>
            <a:pPr lvl="0" algn="just">
              <a:spcBef>
                <a:spcPts val="1200"/>
              </a:spcBef>
            </a:pPr>
            <a:r>
              <a:rPr lang="pl-PL" sz="2800" dirty="0" smtClean="0">
                <a:solidFill>
                  <a:srgbClr val="002060"/>
                </a:solidFill>
              </a:rPr>
              <a:t>Seminaria</a:t>
            </a:r>
            <a:endParaRPr lang="pl-PL" sz="2800" dirty="0">
              <a:solidFill>
                <a:srgbClr val="002060"/>
              </a:solidFill>
            </a:endParaRPr>
          </a:p>
          <a:p>
            <a:pPr lvl="0" algn="just">
              <a:spcBef>
                <a:spcPts val="1200"/>
              </a:spcBef>
            </a:pPr>
            <a:r>
              <a:rPr lang="pl-PL" sz="2800" dirty="0" smtClean="0">
                <a:solidFill>
                  <a:srgbClr val="002060"/>
                </a:solidFill>
              </a:rPr>
              <a:t>Projekty badawczo-wdrożeniowe</a:t>
            </a:r>
            <a:endParaRPr lang="pl-P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3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14:prism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568624" y="260648"/>
            <a:ext cx="7820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</a:rPr>
              <a:t>Centrum Kompetencji BOF</a:t>
            </a:r>
            <a:br>
              <a:rPr lang="pl-PL" sz="3600" dirty="0">
                <a:solidFill>
                  <a:srgbClr val="002060"/>
                </a:solidFill>
              </a:rPr>
            </a:b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kompleksowy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model wsparcia i modernizacji systemu kształcenia zawodowego na terenie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Białostockiego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Obszaru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Funkcjonalnego</a:t>
            </a:r>
            <a:endParaRPr lang="pl-PL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12640" y="2319263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to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208584" y="275131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2060"/>
                </a:solidFill>
              </a:rPr>
              <a:t>s</a:t>
            </a:r>
            <a:r>
              <a:rPr lang="en-US" sz="2400" b="1" dirty="0" err="1" smtClean="0">
                <a:solidFill>
                  <a:srgbClr val="002060"/>
                </a:solidFill>
              </a:rPr>
              <a:t>ystem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pl-PL" sz="2400" b="1" dirty="0" smtClean="0">
                <a:solidFill>
                  <a:srgbClr val="002060"/>
                </a:solidFill>
              </a:rPr>
              <a:t>j</a:t>
            </a:r>
            <a:r>
              <a:rPr lang="en-US" sz="2400" b="1" dirty="0" err="1" smtClean="0">
                <a:solidFill>
                  <a:srgbClr val="002060"/>
                </a:solidFill>
              </a:rPr>
              <a:t>ako</a:t>
            </a:r>
            <a:r>
              <a:rPr lang="pl-PL" sz="2400" b="1" dirty="0">
                <a:solidFill>
                  <a:srgbClr val="002060"/>
                </a:solidFill>
              </a:rPr>
              <a:t>ś</a:t>
            </a:r>
            <a:r>
              <a:rPr lang="en-US" sz="2400" b="1" dirty="0">
                <a:solidFill>
                  <a:srgbClr val="002060"/>
                </a:solidFill>
              </a:rPr>
              <a:t>ci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208584" y="3640956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>
                <a:solidFill>
                  <a:srgbClr val="002060"/>
                </a:solidFill>
              </a:rPr>
              <a:t>Białostocka Komisja Akredytacyjna</a:t>
            </a:r>
          </a:p>
          <a:p>
            <a:pPr algn="just"/>
            <a:endParaRPr lang="pl-PL" sz="2800" dirty="0">
              <a:solidFill>
                <a:srgbClr val="002060"/>
              </a:solidFill>
            </a:endParaRPr>
          </a:p>
          <a:p>
            <a:pPr algn="just"/>
            <a:r>
              <a:rPr lang="pl-PL" sz="2800" dirty="0" smtClean="0">
                <a:solidFill>
                  <a:srgbClr val="002060"/>
                </a:solidFill>
              </a:rPr>
              <a:t>Wszystkie kierunki kształcenia na terenie Białostockiego Obszaru Funkcjonalnego</a:t>
            </a:r>
            <a:endParaRPr lang="pl-P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3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14:prism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17564" y="-27384"/>
            <a:ext cx="1628478" cy="14514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sz="2600" dirty="0" smtClean="0">
                <a:solidFill>
                  <a:srgbClr val="002060"/>
                </a:solidFill>
              </a:rPr>
              <a:t/>
            </a:r>
            <a:br>
              <a:rPr lang="pl-PL" sz="2600" dirty="0" smtClean="0">
                <a:solidFill>
                  <a:srgbClr val="002060"/>
                </a:solidFill>
              </a:rPr>
            </a:br>
            <a:r>
              <a:rPr lang="pl-PL" sz="1400" b="1" dirty="0" smtClean="0">
                <a:solidFill>
                  <a:srgbClr val="002060"/>
                </a:solidFill>
                <a:latin typeface="DaxPro-Bold" panose="02000506070000020004" pitchFamily="50" charset="-18"/>
              </a:rPr>
              <a:t> Inwestycje </a:t>
            </a:r>
            <a:br>
              <a:rPr lang="pl-PL" sz="1400" b="1" dirty="0" smtClean="0">
                <a:solidFill>
                  <a:srgbClr val="002060"/>
                </a:solidFill>
                <a:latin typeface="DaxPro-Bold" panose="02000506070000020004" pitchFamily="50" charset="-18"/>
              </a:rPr>
            </a:br>
            <a:r>
              <a:rPr lang="pl-PL" sz="1400" b="1" dirty="0" smtClean="0">
                <a:solidFill>
                  <a:srgbClr val="002060"/>
                </a:solidFill>
                <a:latin typeface="DaxPro-Bold" panose="02000506070000020004" pitchFamily="50" charset="-18"/>
              </a:rPr>
              <a:t>w szkolnictwo </a:t>
            </a:r>
            <a:br>
              <a:rPr lang="pl-PL" sz="1400" b="1" dirty="0" smtClean="0">
                <a:solidFill>
                  <a:srgbClr val="002060"/>
                </a:solidFill>
                <a:latin typeface="DaxPro-Bold" panose="02000506070000020004" pitchFamily="50" charset="-18"/>
              </a:rPr>
            </a:br>
            <a:r>
              <a:rPr lang="pl-PL" sz="1400" b="1" dirty="0" smtClean="0">
                <a:solidFill>
                  <a:srgbClr val="002060"/>
                </a:solidFill>
                <a:latin typeface="DaxPro-Bold" panose="02000506070000020004" pitchFamily="50" charset="-18"/>
              </a:rPr>
              <a:t>zawodowe</a:t>
            </a:r>
            <a:r>
              <a:rPr lang="pl-PL" sz="1400" b="1" i="1" dirty="0" smtClean="0">
                <a:solidFill>
                  <a:srgbClr val="002060"/>
                </a:solidFill>
                <a:latin typeface="DaxPro-Bold" panose="02000506070000020004" pitchFamily="50" charset="-18"/>
              </a:rPr>
              <a:t/>
            </a:r>
            <a:br>
              <a:rPr lang="pl-PL" sz="1400" b="1" i="1" dirty="0" smtClean="0">
                <a:solidFill>
                  <a:srgbClr val="002060"/>
                </a:solidFill>
                <a:latin typeface="DaxPro-Bold" panose="02000506070000020004" pitchFamily="50" charset="-18"/>
              </a:rPr>
            </a:br>
            <a:endParaRPr lang="pl-PL" sz="1400" dirty="0">
              <a:solidFill>
                <a:srgbClr val="002060"/>
              </a:solidFill>
              <a:latin typeface="DaxPro-Bold" panose="02000506070000020004" pitchFamily="50" charset="-18"/>
            </a:endParaRPr>
          </a:p>
        </p:txBody>
      </p:sp>
      <p:pic>
        <p:nvPicPr>
          <p:cNvPr id="19" name="Obraz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2045253" y="3382469"/>
            <a:ext cx="6885388" cy="65678"/>
          </a:xfrm>
          <a:prstGeom prst="rect">
            <a:avLst/>
          </a:prstGeom>
        </p:spPr>
      </p:pic>
      <p:sp>
        <p:nvSpPr>
          <p:cNvPr id="20" name="pole tekstowe 19"/>
          <p:cNvSpPr txBox="1"/>
          <p:nvPr/>
        </p:nvSpPr>
        <p:spPr>
          <a:xfrm>
            <a:off x="-39555" y="6021288"/>
            <a:ext cx="146257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50" dirty="0" smtClean="0">
                <a:solidFill>
                  <a:srgbClr val="002060"/>
                </a:solidFill>
                <a:latin typeface="DaxPro-Regular" panose="02000506060000020004" pitchFamily="50" charset="-18"/>
              </a:rPr>
              <a:t>22 maja 2018 </a:t>
            </a:r>
            <a:r>
              <a:rPr lang="pl-PL" sz="1150" dirty="0">
                <a:solidFill>
                  <a:srgbClr val="002060"/>
                </a:solidFill>
                <a:latin typeface="DaxPro-Regular" panose="02000506060000020004" pitchFamily="50" charset="-18"/>
              </a:rPr>
              <a:t>r. </a:t>
            </a:r>
            <a:endParaRPr lang="pl-PL" sz="1150" dirty="0" smtClean="0">
              <a:solidFill>
                <a:srgbClr val="002060"/>
              </a:solidFill>
              <a:latin typeface="DaxPro-Regular" panose="02000506060000020004" pitchFamily="50" charset="-18"/>
            </a:endParaRPr>
          </a:p>
          <a:p>
            <a:pPr algn="ctr"/>
            <a:r>
              <a:rPr lang="pl-PL" sz="1150" dirty="0" smtClean="0">
                <a:solidFill>
                  <a:srgbClr val="002060"/>
                </a:solidFill>
                <a:latin typeface="DaxPro-Regular" panose="02000506060000020004" pitchFamily="50" charset="-18"/>
              </a:rPr>
              <a:t>Białystok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75" y="2852936"/>
            <a:ext cx="877500" cy="62099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498" y="1340768"/>
            <a:ext cx="511874" cy="57600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480" y="2204864"/>
            <a:ext cx="993872" cy="36000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71" y="3753088"/>
            <a:ext cx="1138447" cy="46800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6559" y="4509184"/>
            <a:ext cx="527999" cy="576000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1741129" y="2288017"/>
            <a:ext cx="764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dirty="0">
              <a:solidFill>
                <a:srgbClr val="002060"/>
              </a:solidFill>
            </a:endParaRP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5858" y="5301208"/>
            <a:ext cx="1169399" cy="466787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1741129" y="332656"/>
            <a:ext cx="7820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</a:rPr>
              <a:t>Centrum Kompetencji BOF</a:t>
            </a:r>
            <a:br>
              <a:rPr lang="pl-PL" sz="3600" dirty="0">
                <a:solidFill>
                  <a:srgbClr val="002060"/>
                </a:solidFill>
              </a:rPr>
            </a:b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kompleksowy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model wsparcia i modernizacji systemu kształcenia zawodowego na terenie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Białostockiego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Obszaru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Funkcjonalnego</a:t>
            </a:r>
            <a:endParaRPr lang="pl-PL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856656" y="2420888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to </a:t>
            </a:r>
          </a:p>
          <a:p>
            <a:pPr algn="ctr"/>
            <a:r>
              <a:rPr lang="pl-PL" sz="2400" b="1" dirty="0" smtClean="0">
                <a:solidFill>
                  <a:srgbClr val="002060"/>
                </a:solidFill>
              </a:rPr>
              <a:t>projekt Miasta </a:t>
            </a:r>
            <a:r>
              <a:rPr lang="pl-PL" sz="2400" b="1" dirty="0">
                <a:solidFill>
                  <a:srgbClr val="002060"/>
                </a:solidFill>
              </a:rPr>
              <a:t>Białystok </a:t>
            </a:r>
            <a:endParaRPr lang="pl-PL" sz="2400" b="1" dirty="0" smtClean="0">
              <a:solidFill>
                <a:srgbClr val="002060"/>
              </a:solidFill>
            </a:endParaRPr>
          </a:p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realizowany przez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1835696" y="378904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002060"/>
                </a:solidFill>
              </a:rPr>
              <a:t>Centrum Kształcenia Ustawicznego w Białymstoku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002060"/>
                </a:solidFill>
              </a:rPr>
              <a:t>Białostocki Park Naukowo-Technologiczny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1856656" y="5127575"/>
            <a:ext cx="727280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l-PL" sz="2400" dirty="0" smtClean="0">
                <a:solidFill>
                  <a:srgbClr val="002060"/>
                </a:solidFill>
              </a:rPr>
              <a:t>w partnerstwie z Białostocką Fundacją Kształcenia Kadr</a:t>
            </a:r>
          </a:p>
          <a:p>
            <a:pPr>
              <a:spcBef>
                <a:spcPts val="600"/>
              </a:spcBef>
            </a:pPr>
            <a:r>
              <a:rPr lang="pl-PL" sz="2400" dirty="0" smtClean="0">
                <a:solidFill>
                  <a:srgbClr val="002060"/>
                </a:solidFill>
              </a:rPr>
              <a:t>we współpracy z Powiatem Białostockim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1856656" y="6135687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w okresie od stycznia 2017 r. do grudnia 2021 r.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9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14:prism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az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2045253" y="3382469"/>
            <a:ext cx="6885388" cy="65678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1741129" y="2288017"/>
            <a:ext cx="764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741129" y="332656"/>
            <a:ext cx="7820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</a:rPr>
              <a:t>Centrum Kompetencji BOF</a:t>
            </a:r>
            <a:br>
              <a:rPr lang="pl-PL" sz="3600" dirty="0">
                <a:solidFill>
                  <a:srgbClr val="002060"/>
                </a:solidFill>
              </a:rPr>
            </a:b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kompleksowy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model wsparcia i modernizacji systemu kształcenia zawodowego na terenie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Białostockiego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Obszaru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Funkcjonalnego</a:t>
            </a:r>
            <a:endParaRPr lang="pl-PL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784648" y="2996952"/>
            <a:ext cx="770485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l-PL" sz="2400" dirty="0">
                <a:solidFill>
                  <a:srgbClr val="002060"/>
                </a:solidFill>
              </a:rPr>
              <a:t>Projekt jest realizowany w ramach Regionalnego  Programu Operacyjnego Województwa Podlaskiego na lata </a:t>
            </a:r>
            <a:r>
              <a:rPr lang="pl-PL" sz="2400" dirty="0" smtClean="0">
                <a:solidFill>
                  <a:srgbClr val="002060"/>
                </a:solidFill>
              </a:rPr>
              <a:t>2014-2020</a:t>
            </a:r>
          </a:p>
          <a:p>
            <a:pPr>
              <a:spcAft>
                <a:spcPts val="1200"/>
              </a:spcAft>
            </a:pPr>
            <a:r>
              <a:rPr lang="pl-PL" sz="2400" dirty="0" smtClean="0">
                <a:solidFill>
                  <a:srgbClr val="002060"/>
                </a:solidFill>
              </a:rPr>
              <a:t>Oś </a:t>
            </a:r>
            <a:r>
              <a:rPr lang="pl-PL" sz="2400" dirty="0">
                <a:solidFill>
                  <a:srgbClr val="002060"/>
                </a:solidFill>
              </a:rPr>
              <a:t>priorytetowa III Kompetencje i </a:t>
            </a:r>
            <a:r>
              <a:rPr lang="pl-PL" sz="2400" dirty="0" smtClean="0">
                <a:solidFill>
                  <a:srgbClr val="002060"/>
                </a:solidFill>
              </a:rPr>
              <a:t>kwalifikacje</a:t>
            </a:r>
          </a:p>
          <a:p>
            <a:pPr>
              <a:spcAft>
                <a:spcPts val="1200"/>
              </a:spcAft>
            </a:pPr>
            <a:r>
              <a:rPr lang="pl-PL" sz="2400" dirty="0" smtClean="0">
                <a:solidFill>
                  <a:srgbClr val="002060"/>
                </a:solidFill>
              </a:rPr>
              <a:t>Działanie </a:t>
            </a:r>
            <a:r>
              <a:rPr lang="pl-PL" sz="2400" dirty="0">
                <a:solidFill>
                  <a:srgbClr val="002060"/>
                </a:solidFill>
              </a:rPr>
              <a:t>3.3 Kształcenie zawodowe młodzieży na rzecz konkurencyjności podlaskiej </a:t>
            </a:r>
            <a:r>
              <a:rPr lang="pl-PL" sz="2400" dirty="0" smtClean="0">
                <a:solidFill>
                  <a:srgbClr val="002060"/>
                </a:solidFill>
              </a:rPr>
              <a:t>gospodarki</a:t>
            </a:r>
          </a:p>
          <a:p>
            <a:pPr>
              <a:spcAft>
                <a:spcPts val="1200"/>
              </a:spcAft>
            </a:pPr>
            <a:r>
              <a:rPr lang="pl-PL" sz="2400" dirty="0" smtClean="0">
                <a:solidFill>
                  <a:srgbClr val="002060"/>
                </a:solidFill>
              </a:rPr>
              <a:t>Poddziałanie </a:t>
            </a:r>
            <a:r>
              <a:rPr lang="pl-PL" sz="2400" dirty="0">
                <a:solidFill>
                  <a:srgbClr val="002060"/>
                </a:solidFill>
              </a:rPr>
              <a:t>3.3.2 Stworzenie Centrum Kompetencji BOF </a:t>
            </a:r>
          </a:p>
        </p:txBody>
      </p:sp>
    </p:spTree>
    <p:extLst>
      <p:ext uri="{BB962C8B-B14F-4D97-AF65-F5344CB8AC3E}">
        <p14:creationId xmlns:p14="http://schemas.microsoft.com/office/powerpoint/2010/main" val="2095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14:prism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eściokąt 5"/>
          <p:cNvSpPr/>
          <p:nvPr/>
        </p:nvSpPr>
        <p:spPr>
          <a:xfrm>
            <a:off x="5512441" y="2011457"/>
            <a:ext cx="814094" cy="647491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Dowolny kształt 6"/>
          <p:cNvSpPr/>
          <p:nvPr/>
        </p:nvSpPr>
        <p:spPr>
          <a:xfrm>
            <a:off x="4360061" y="1268760"/>
            <a:ext cx="1768219" cy="1412047"/>
          </a:xfrm>
          <a:custGeom>
            <a:avLst/>
            <a:gdLst>
              <a:gd name="connsiteX0" fmla="*/ 0 w 1632202"/>
              <a:gd name="connsiteY0" fmla="*/ 706024 h 1412047"/>
              <a:gd name="connsiteX1" fmla="*/ 403422 w 1632202"/>
              <a:gd name="connsiteY1" fmla="*/ 0 h 1412047"/>
              <a:gd name="connsiteX2" fmla="*/ 1228780 w 1632202"/>
              <a:gd name="connsiteY2" fmla="*/ 0 h 1412047"/>
              <a:gd name="connsiteX3" fmla="*/ 1632202 w 1632202"/>
              <a:gd name="connsiteY3" fmla="*/ 706024 h 1412047"/>
              <a:gd name="connsiteX4" fmla="*/ 1228780 w 1632202"/>
              <a:gd name="connsiteY4" fmla="*/ 1412047 h 1412047"/>
              <a:gd name="connsiteX5" fmla="*/ 403422 w 1632202"/>
              <a:gd name="connsiteY5" fmla="*/ 1412047 h 1412047"/>
              <a:gd name="connsiteX6" fmla="*/ 0 w 1632202"/>
              <a:gd name="connsiteY6" fmla="*/ 706024 h 141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2202" h="1412047">
                <a:moveTo>
                  <a:pt x="0" y="706024"/>
                </a:moveTo>
                <a:lnTo>
                  <a:pt x="403422" y="0"/>
                </a:lnTo>
                <a:lnTo>
                  <a:pt x="1228780" y="0"/>
                </a:lnTo>
                <a:lnTo>
                  <a:pt x="1632202" y="706024"/>
                </a:lnTo>
                <a:lnTo>
                  <a:pt x="1228780" y="1412047"/>
                </a:lnTo>
                <a:lnTo>
                  <a:pt x="403422" y="1412047"/>
                </a:lnTo>
                <a:lnTo>
                  <a:pt x="0" y="706024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61" tIns="247976" rIns="284461" bIns="24797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200" dirty="0">
                <a:ea typeface="Ubuntu" charset="0"/>
                <a:cs typeface="Ubuntu" charset="0"/>
              </a:rPr>
              <a:t>Identyfikacja luk kompetencyjnych</a:t>
            </a:r>
          </a:p>
        </p:txBody>
      </p:sp>
      <p:sp>
        <p:nvSpPr>
          <p:cNvPr id="8" name="Sześciokąt 7"/>
          <p:cNvSpPr/>
          <p:nvPr/>
        </p:nvSpPr>
        <p:spPr>
          <a:xfrm>
            <a:off x="6462551" y="3221922"/>
            <a:ext cx="814094" cy="647491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olny kształt 8"/>
          <p:cNvSpPr/>
          <p:nvPr/>
        </p:nvSpPr>
        <p:spPr>
          <a:xfrm>
            <a:off x="5981723" y="2137264"/>
            <a:ext cx="1768219" cy="1412047"/>
          </a:xfrm>
          <a:custGeom>
            <a:avLst/>
            <a:gdLst>
              <a:gd name="connsiteX0" fmla="*/ 0 w 1632202"/>
              <a:gd name="connsiteY0" fmla="*/ 706024 h 1412047"/>
              <a:gd name="connsiteX1" fmla="*/ 403422 w 1632202"/>
              <a:gd name="connsiteY1" fmla="*/ 0 h 1412047"/>
              <a:gd name="connsiteX2" fmla="*/ 1228780 w 1632202"/>
              <a:gd name="connsiteY2" fmla="*/ 0 h 1412047"/>
              <a:gd name="connsiteX3" fmla="*/ 1632202 w 1632202"/>
              <a:gd name="connsiteY3" fmla="*/ 706024 h 1412047"/>
              <a:gd name="connsiteX4" fmla="*/ 1228780 w 1632202"/>
              <a:gd name="connsiteY4" fmla="*/ 1412047 h 1412047"/>
              <a:gd name="connsiteX5" fmla="*/ 403422 w 1632202"/>
              <a:gd name="connsiteY5" fmla="*/ 1412047 h 1412047"/>
              <a:gd name="connsiteX6" fmla="*/ 0 w 1632202"/>
              <a:gd name="connsiteY6" fmla="*/ 706024 h 141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2202" h="1412047">
                <a:moveTo>
                  <a:pt x="0" y="706024"/>
                </a:moveTo>
                <a:lnTo>
                  <a:pt x="403422" y="0"/>
                </a:lnTo>
                <a:lnTo>
                  <a:pt x="1228780" y="0"/>
                </a:lnTo>
                <a:lnTo>
                  <a:pt x="1632202" y="706024"/>
                </a:lnTo>
                <a:lnTo>
                  <a:pt x="1228780" y="1412047"/>
                </a:lnTo>
                <a:lnTo>
                  <a:pt x="403422" y="1412047"/>
                </a:lnTo>
                <a:lnTo>
                  <a:pt x="0" y="706024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61" tIns="247976" rIns="284461" bIns="24797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200" kern="1200" dirty="0" smtClean="0">
                <a:ea typeface="Ubuntu" charset="0"/>
                <a:cs typeface="Ubuntu" charset="0"/>
              </a:rPr>
              <a:t>Doradztwo popytowe</a:t>
            </a:r>
            <a:endParaRPr lang="pl-PL" sz="1200" kern="1200" dirty="0">
              <a:ea typeface="Ubuntu" charset="0"/>
              <a:cs typeface="Ubuntu" charset="0"/>
            </a:endParaRPr>
          </a:p>
        </p:txBody>
      </p:sp>
      <p:sp>
        <p:nvSpPr>
          <p:cNvPr id="10" name="Sześciokąt 9"/>
          <p:cNvSpPr/>
          <p:nvPr/>
        </p:nvSpPr>
        <p:spPr>
          <a:xfrm>
            <a:off x="5802543" y="4588310"/>
            <a:ext cx="814094" cy="647491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Dowolny kształt 10"/>
          <p:cNvSpPr/>
          <p:nvPr/>
        </p:nvSpPr>
        <p:spPr>
          <a:xfrm>
            <a:off x="5981723" y="3844641"/>
            <a:ext cx="1768219" cy="1412047"/>
          </a:xfrm>
          <a:custGeom>
            <a:avLst/>
            <a:gdLst>
              <a:gd name="connsiteX0" fmla="*/ 0 w 1632202"/>
              <a:gd name="connsiteY0" fmla="*/ 706024 h 1412047"/>
              <a:gd name="connsiteX1" fmla="*/ 403422 w 1632202"/>
              <a:gd name="connsiteY1" fmla="*/ 0 h 1412047"/>
              <a:gd name="connsiteX2" fmla="*/ 1228780 w 1632202"/>
              <a:gd name="connsiteY2" fmla="*/ 0 h 1412047"/>
              <a:gd name="connsiteX3" fmla="*/ 1632202 w 1632202"/>
              <a:gd name="connsiteY3" fmla="*/ 706024 h 1412047"/>
              <a:gd name="connsiteX4" fmla="*/ 1228780 w 1632202"/>
              <a:gd name="connsiteY4" fmla="*/ 1412047 h 1412047"/>
              <a:gd name="connsiteX5" fmla="*/ 403422 w 1632202"/>
              <a:gd name="connsiteY5" fmla="*/ 1412047 h 1412047"/>
              <a:gd name="connsiteX6" fmla="*/ 0 w 1632202"/>
              <a:gd name="connsiteY6" fmla="*/ 706024 h 141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2202" h="1412047">
                <a:moveTo>
                  <a:pt x="0" y="706024"/>
                </a:moveTo>
                <a:lnTo>
                  <a:pt x="403422" y="0"/>
                </a:lnTo>
                <a:lnTo>
                  <a:pt x="1228780" y="0"/>
                </a:lnTo>
                <a:lnTo>
                  <a:pt x="1632202" y="706024"/>
                </a:lnTo>
                <a:lnTo>
                  <a:pt x="1228780" y="1412047"/>
                </a:lnTo>
                <a:lnTo>
                  <a:pt x="403422" y="1412047"/>
                </a:lnTo>
                <a:lnTo>
                  <a:pt x="0" y="706024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61" tIns="247976" rIns="284461" bIns="24797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200" kern="1200" dirty="0" smtClean="0">
                <a:ea typeface="Ubuntu" charset="0"/>
                <a:cs typeface="Ubuntu" charset="0"/>
              </a:rPr>
              <a:t>Dodatkowe szkolenia specjalistyczne </a:t>
            </a:r>
            <a:br>
              <a:rPr lang="pl-PL" sz="1200" kern="1200" dirty="0" smtClean="0">
                <a:ea typeface="Ubuntu" charset="0"/>
                <a:cs typeface="Ubuntu" charset="0"/>
              </a:rPr>
            </a:br>
            <a:r>
              <a:rPr lang="pl-PL" sz="1200" kern="1200" dirty="0" smtClean="0">
                <a:ea typeface="Ubuntu" charset="0"/>
                <a:cs typeface="Ubuntu" charset="0"/>
              </a:rPr>
              <a:t>i staże dla uczniów   </a:t>
            </a:r>
            <a:endParaRPr lang="pl-PL" sz="1200" kern="1200" dirty="0">
              <a:ea typeface="Ubuntu" charset="0"/>
              <a:cs typeface="Ubuntu" charset="0"/>
            </a:endParaRPr>
          </a:p>
        </p:txBody>
      </p:sp>
      <p:sp>
        <p:nvSpPr>
          <p:cNvPr id="12" name="Sześciokąt 11"/>
          <p:cNvSpPr/>
          <p:nvPr/>
        </p:nvSpPr>
        <p:spPr>
          <a:xfrm>
            <a:off x="4165321" y="4730146"/>
            <a:ext cx="814094" cy="647491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Dowolny kształt 12"/>
          <p:cNvSpPr/>
          <p:nvPr/>
        </p:nvSpPr>
        <p:spPr>
          <a:xfrm>
            <a:off x="4360061" y="4730146"/>
            <a:ext cx="1768219" cy="1412047"/>
          </a:xfrm>
          <a:custGeom>
            <a:avLst/>
            <a:gdLst>
              <a:gd name="connsiteX0" fmla="*/ 0 w 1632202"/>
              <a:gd name="connsiteY0" fmla="*/ 706024 h 1412047"/>
              <a:gd name="connsiteX1" fmla="*/ 403422 w 1632202"/>
              <a:gd name="connsiteY1" fmla="*/ 0 h 1412047"/>
              <a:gd name="connsiteX2" fmla="*/ 1228780 w 1632202"/>
              <a:gd name="connsiteY2" fmla="*/ 0 h 1412047"/>
              <a:gd name="connsiteX3" fmla="*/ 1632202 w 1632202"/>
              <a:gd name="connsiteY3" fmla="*/ 706024 h 1412047"/>
              <a:gd name="connsiteX4" fmla="*/ 1228780 w 1632202"/>
              <a:gd name="connsiteY4" fmla="*/ 1412047 h 1412047"/>
              <a:gd name="connsiteX5" fmla="*/ 403422 w 1632202"/>
              <a:gd name="connsiteY5" fmla="*/ 1412047 h 1412047"/>
              <a:gd name="connsiteX6" fmla="*/ 0 w 1632202"/>
              <a:gd name="connsiteY6" fmla="*/ 706024 h 141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2202" h="1412047">
                <a:moveTo>
                  <a:pt x="0" y="706024"/>
                </a:moveTo>
                <a:lnTo>
                  <a:pt x="403422" y="0"/>
                </a:lnTo>
                <a:lnTo>
                  <a:pt x="1228780" y="0"/>
                </a:lnTo>
                <a:lnTo>
                  <a:pt x="1632202" y="706024"/>
                </a:lnTo>
                <a:lnTo>
                  <a:pt x="1228780" y="1412047"/>
                </a:lnTo>
                <a:lnTo>
                  <a:pt x="403422" y="1412047"/>
                </a:lnTo>
                <a:lnTo>
                  <a:pt x="0" y="706024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61" tIns="247976" rIns="284461" bIns="24797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</a:pPr>
            <a:r>
              <a:rPr lang="pl-PL" sz="1200" kern="1200" dirty="0" smtClean="0">
                <a:ea typeface="Ubuntu" charset="0"/>
                <a:cs typeface="Ubuntu" charset="0"/>
              </a:rPr>
              <a:t>Certyfikacja kompetencji</a:t>
            </a:r>
            <a:endParaRPr lang="pl-PL" sz="1200" kern="1200" dirty="0">
              <a:ea typeface="Ubuntu" charset="0"/>
              <a:cs typeface="Ubuntu" charset="0"/>
            </a:endParaRPr>
          </a:p>
        </p:txBody>
      </p:sp>
      <p:sp>
        <p:nvSpPr>
          <p:cNvPr id="14" name="Sześciokąt 13"/>
          <p:cNvSpPr/>
          <p:nvPr/>
        </p:nvSpPr>
        <p:spPr>
          <a:xfrm>
            <a:off x="3199651" y="3520166"/>
            <a:ext cx="814094" cy="647491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Dowolny kształt 14"/>
          <p:cNvSpPr/>
          <p:nvPr/>
        </p:nvSpPr>
        <p:spPr>
          <a:xfrm>
            <a:off x="1168557" y="2965394"/>
            <a:ext cx="1768219" cy="1412047"/>
          </a:xfrm>
          <a:custGeom>
            <a:avLst/>
            <a:gdLst>
              <a:gd name="connsiteX0" fmla="*/ 0 w 1632202"/>
              <a:gd name="connsiteY0" fmla="*/ 706024 h 1412047"/>
              <a:gd name="connsiteX1" fmla="*/ 403422 w 1632202"/>
              <a:gd name="connsiteY1" fmla="*/ 0 h 1412047"/>
              <a:gd name="connsiteX2" fmla="*/ 1228780 w 1632202"/>
              <a:gd name="connsiteY2" fmla="*/ 0 h 1412047"/>
              <a:gd name="connsiteX3" fmla="*/ 1632202 w 1632202"/>
              <a:gd name="connsiteY3" fmla="*/ 706024 h 1412047"/>
              <a:gd name="connsiteX4" fmla="*/ 1228780 w 1632202"/>
              <a:gd name="connsiteY4" fmla="*/ 1412047 h 1412047"/>
              <a:gd name="connsiteX5" fmla="*/ 403422 w 1632202"/>
              <a:gd name="connsiteY5" fmla="*/ 1412047 h 1412047"/>
              <a:gd name="connsiteX6" fmla="*/ 0 w 1632202"/>
              <a:gd name="connsiteY6" fmla="*/ 706024 h 141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2202" h="1412047">
                <a:moveTo>
                  <a:pt x="0" y="706024"/>
                </a:moveTo>
                <a:lnTo>
                  <a:pt x="403422" y="0"/>
                </a:lnTo>
                <a:lnTo>
                  <a:pt x="1228780" y="0"/>
                </a:lnTo>
                <a:lnTo>
                  <a:pt x="1632202" y="706024"/>
                </a:lnTo>
                <a:lnTo>
                  <a:pt x="1228780" y="1412047"/>
                </a:lnTo>
                <a:lnTo>
                  <a:pt x="403422" y="1412047"/>
                </a:lnTo>
                <a:lnTo>
                  <a:pt x="0" y="706024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61" tIns="247976" rIns="284461" bIns="24797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200" kern="1200" dirty="0" smtClean="0">
                <a:ea typeface="Ubuntu" charset="0"/>
                <a:cs typeface="Ubuntu" charset="0"/>
              </a:rPr>
              <a:t>System jakości</a:t>
            </a:r>
            <a:endParaRPr lang="pl-PL" sz="1100" kern="1200" dirty="0">
              <a:ea typeface="Ubuntu" charset="0"/>
              <a:cs typeface="Ubuntu" charset="0"/>
            </a:endParaRPr>
          </a:p>
        </p:txBody>
      </p:sp>
      <p:sp>
        <p:nvSpPr>
          <p:cNvPr id="16" name="Dowolny kształt 15"/>
          <p:cNvSpPr/>
          <p:nvPr/>
        </p:nvSpPr>
        <p:spPr>
          <a:xfrm>
            <a:off x="2730870" y="2135321"/>
            <a:ext cx="1768219" cy="1412047"/>
          </a:xfrm>
          <a:custGeom>
            <a:avLst/>
            <a:gdLst>
              <a:gd name="connsiteX0" fmla="*/ 0 w 1632202"/>
              <a:gd name="connsiteY0" fmla="*/ 706024 h 1412047"/>
              <a:gd name="connsiteX1" fmla="*/ 403422 w 1632202"/>
              <a:gd name="connsiteY1" fmla="*/ 0 h 1412047"/>
              <a:gd name="connsiteX2" fmla="*/ 1228780 w 1632202"/>
              <a:gd name="connsiteY2" fmla="*/ 0 h 1412047"/>
              <a:gd name="connsiteX3" fmla="*/ 1632202 w 1632202"/>
              <a:gd name="connsiteY3" fmla="*/ 706024 h 1412047"/>
              <a:gd name="connsiteX4" fmla="*/ 1228780 w 1632202"/>
              <a:gd name="connsiteY4" fmla="*/ 1412047 h 1412047"/>
              <a:gd name="connsiteX5" fmla="*/ 403422 w 1632202"/>
              <a:gd name="connsiteY5" fmla="*/ 1412047 h 1412047"/>
              <a:gd name="connsiteX6" fmla="*/ 0 w 1632202"/>
              <a:gd name="connsiteY6" fmla="*/ 706024 h 141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2202" h="1412047">
                <a:moveTo>
                  <a:pt x="0" y="706024"/>
                </a:moveTo>
                <a:lnTo>
                  <a:pt x="403422" y="0"/>
                </a:lnTo>
                <a:lnTo>
                  <a:pt x="1228780" y="0"/>
                </a:lnTo>
                <a:lnTo>
                  <a:pt x="1632202" y="706024"/>
                </a:lnTo>
                <a:lnTo>
                  <a:pt x="1228780" y="1412047"/>
                </a:lnTo>
                <a:lnTo>
                  <a:pt x="403422" y="1412047"/>
                </a:lnTo>
                <a:lnTo>
                  <a:pt x="0" y="706024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61" tIns="247976" rIns="284461" bIns="24797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200" kern="1200" dirty="0" smtClean="0">
                <a:ea typeface="Ubuntu" charset="0"/>
                <a:cs typeface="Ubuntu" charset="0"/>
              </a:rPr>
              <a:t>Strategie edukacji </a:t>
            </a:r>
            <a:br>
              <a:rPr lang="pl-PL" sz="1200" kern="1200" dirty="0" smtClean="0">
                <a:ea typeface="Ubuntu" charset="0"/>
                <a:cs typeface="Ubuntu" charset="0"/>
              </a:rPr>
            </a:br>
            <a:r>
              <a:rPr lang="pl-PL" sz="1200" kern="1200" dirty="0" smtClean="0">
                <a:ea typeface="Ubuntu" charset="0"/>
                <a:cs typeface="Ubuntu" charset="0"/>
              </a:rPr>
              <a:t>i programy rozwojowe</a:t>
            </a:r>
            <a:endParaRPr lang="pl-PL" sz="1200" kern="1200" dirty="0">
              <a:ea typeface="Ubuntu" charset="0"/>
              <a:cs typeface="Ubuntu" charset="0"/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2648744" y="260648"/>
            <a:ext cx="5400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rgbClr val="002060"/>
                </a:solidFill>
              </a:rPr>
              <a:t>Centrum Kompetencji BOF</a:t>
            </a:r>
          </a:p>
        </p:txBody>
      </p:sp>
      <p:sp>
        <p:nvSpPr>
          <p:cNvPr id="17" name="Dowolny kształt 16"/>
          <p:cNvSpPr/>
          <p:nvPr/>
        </p:nvSpPr>
        <p:spPr>
          <a:xfrm>
            <a:off x="7577269" y="2965394"/>
            <a:ext cx="1768219" cy="1412047"/>
          </a:xfrm>
          <a:custGeom>
            <a:avLst/>
            <a:gdLst>
              <a:gd name="connsiteX0" fmla="*/ 0 w 1632202"/>
              <a:gd name="connsiteY0" fmla="*/ 706024 h 1412047"/>
              <a:gd name="connsiteX1" fmla="*/ 403422 w 1632202"/>
              <a:gd name="connsiteY1" fmla="*/ 0 h 1412047"/>
              <a:gd name="connsiteX2" fmla="*/ 1228780 w 1632202"/>
              <a:gd name="connsiteY2" fmla="*/ 0 h 1412047"/>
              <a:gd name="connsiteX3" fmla="*/ 1632202 w 1632202"/>
              <a:gd name="connsiteY3" fmla="*/ 706024 h 1412047"/>
              <a:gd name="connsiteX4" fmla="*/ 1228780 w 1632202"/>
              <a:gd name="connsiteY4" fmla="*/ 1412047 h 1412047"/>
              <a:gd name="connsiteX5" fmla="*/ 403422 w 1632202"/>
              <a:gd name="connsiteY5" fmla="*/ 1412047 h 1412047"/>
              <a:gd name="connsiteX6" fmla="*/ 0 w 1632202"/>
              <a:gd name="connsiteY6" fmla="*/ 706024 h 141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2202" h="1412047">
                <a:moveTo>
                  <a:pt x="0" y="706024"/>
                </a:moveTo>
                <a:lnTo>
                  <a:pt x="403422" y="0"/>
                </a:lnTo>
                <a:lnTo>
                  <a:pt x="1228780" y="0"/>
                </a:lnTo>
                <a:lnTo>
                  <a:pt x="1632202" y="706024"/>
                </a:lnTo>
                <a:lnTo>
                  <a:pt x="1228780" y="1412047"/>
                </a:lnTo>
                <a:lnTo>
                  <a:pt x="403422" y="1412047"/>
                </a:lnTo>
                <a:lnTo>
                  <a:pt x="0" y="706024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61" tIns="247976" rIns="284461" bIns="24797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200" kern="1200" dirty="0" smtClean="0">
                <a:ea typeface="Ubuntu" charset="0"/>
                <a:cs typeface="Ubuntu" charset="0"/>
              </a:rPr>
              <a:t>Współpraca </a:t>
            </a:r>
            <a:br>
              <a:rPr lang="pl-PL" sz="1200" kern="1200" dirty="0" smtClean="0">
                <a:ea typeface="Ubuntu" charset="0"/>
                <a:cs typeface="Ubuntu" charset="0"/>
              </a:rPr>
            </a:br>
            <a:r>
              <a:rPr lang="pl-PL" sz="1200" kern="1200" dirty="0" smtClean="0">
                <a:ea typeface="Ubuntu" charset="0"/>
                <a:cs typeface="Ubuntu" charset="0"/>
              </a:rPr>
              <a:t>z uczelniami</a:t>
            </a:r>
            <a:endParaRPr lang="pl-PL" sz="1200" kern="1200" dirty="0">
              <a:ea typeface="Ubuntu" charset="0"/>
              <a:cs typeface="Ubuntu" charset="0"/>
            </a:endParaRPr>
          </a:p>
        </p:txBody>
      </p:sp>
      <p:sp>
        <p:nvSpPr>
          <p:cNvPr id="18" name="Dowolny kształt 17"/>
          <p:cNvSpPr/>
          <p:nvPr/>
        </p:nvSpPr>
        <p:spPr>
          <a:xfrm>
            <a:off x="2752733" y="3889161"/>
            <a:ext cx="1768219" cy="1412047"/>
          </a:xfrm>
          <a:custGeom>
            <a:avLst/>
            <a:gdLst>
              <a:gd name="connsiteX0" fmla="*/ 0 w 1632202"/>
              <a:gd name="connsiteY0" fmla="*/ 706024 h 1412047"/>
              <a:gd name="connsiteX1" fmla="*/ 403422 w 1632202"/>
              <a:gd name="connsiteY1" fmla="*/ 0 h 1412047"/>
              <a:gd name="connsiteX2" fmla="*/ 1228780 w 1632202"/>
              <a:gd name="connsiteY2" fmla="*/ 0 h 1412047"/>
              <a:gd name="connsiteX3" fmla="*/ 1632202 w 1632202"/>
              <a:gd name="connsiteY3" fmla="*/ 706024 h 1412047"/>
              <a:gd name="connsiteX4" fmla="*/ 1228780 w 1632202"/>
              <a:gd name="connsiteY4" fmla="*/ 1412047 h 1412047"/>
              <a:gd name="connsiteX5" fmla="*/ 403422 w 1632202"/>
              <a:gd name="connsiteY5" fmla="*/ 1412047 h 1412047"/>
              <a:gd name="connsiteX6" fmla="*/ 0 w 1632202"/>
              <a:gd name="connsiteY6" fmla="*/ 706024 h 141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2202" h="1412047">
                <a:moveTo>
                  <a:pt x="0" y="706024"/>
                </a:moveTo>
                <a:lnTo>
                  <a:pt x="403422" y="0"/>
                </a:lnTo>
                <a:lnTo>
                  <a:pt x="1228780" y="0"/>
                </a:lnTo>
                <a:lnTo>
                  <a:pt x="1632202" y="706024"/>
                </a:lnTo>
                <a:lnTo>
                  <a:pt x="1228780" y="1412047"/>
                </a:lnTo>
                <a:lnTo>
                  <a:pt x="403422" y="1412047"/>
                </a:lnTo>
                <a:lnTo>
                  <a:pt x="0" y="706024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61" tIns="247976" rIns="284461" bIns="24797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200" kern="1200" dirty="0" smtClean="0">
                <a:ea typeface="Ubuntu" charset="0"/>
                <a:cs typeface="Ubuntu" charset="0"/>
              </a:rPr>
              <a:t>Nowoczesne pakiety edukacyjne</a:t>
            </a:r>
            <a:endParaRPr lang="pl-PL" sz="1200" kern="1200" dirty="0">
              <a:ea typeface="Ubuntu" charset="0"/>
              <a:cs typeface="Ubuntu" charset="0"/>
            </a:endParaRPr>
          </a:p>
        </p:txBody>
      </p:sp>
      <p:sp>
        <p:nvSpPr>
          <p:cNvPr id="19" name="Dowolny kształt 18"/>
          <p:cNvSpPr/>
          <p:nvPr/>
        </p:nvSpPr>
        <p:spPr>
          <a:xfrm>
            <a:off x="4360060" y="2965394"/>
            <a:ext cx="1768219" cy="1412047"/>
          </a:xfrm>
          <a:custGeom>
            <a:avLst/>
            <a:gdLst>
              <a:gd name="connsiteX0" fmla="*/ 0 w 1632202"/>
              <a:gd name="connsiteY0" fmla="*/ 706024 h 1412047"/>
              <a:gd name="connsiteX1" fmla="*/ 403422 w 1632202"/>
              <a:gd name="connsiteY1" fmla="*/ 0 h 1412047"/>
              <a:gd name="connsiteX2" fmla="*/ 1228780 w 1632202"/>
              <a:gd name="connsiteY2" fmla="*/ 0 h 1412047"/>
              <a:gd name="connsiteX3" fmla="*/ 1632202 w 1632202"/>
              <a:gd name="connsiteY3" fmla="*/ 706024 h 1412047"/>
              <a:gd name="connsiteX4" fmla="*/ 1228780 w 1632202"/>
              <a:gd name="connsiteY4" fmla="*/ 1412047 h 1412047"/>
              <a:gd name="connsiteX5" fmla="*/ 403422 w 1632202"/>
              <a:gd name="connsiteY5" fmla="*/ 1412047 h 1412047"/>
              <a:gd name="connsiteX6" fmla="*/ 0 w 1632202"/>
              <a:gd name="connsiteY6" fmla="*/ 706024 h 141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2202" h="1412047">
                <a:moveTo>
                  <a:pt x="0" y="706024"/>
                </a:moveTo>
                <a:lnTo>
                  <a:pt x="403422" y="0"/>
                </a:lnTo>
                <a:lnTo>
                  <a:pt x="1228780" y="0"/>
                </a:lnTo>
                <a:lnTo>
                  <a:pt x="1632202" y="706024"/>
                </a:lnTo>
                <a:lnTo>
                  <a:pt x="1228780" y="1412047"/>
                </a:lnTo>
                <a:lnTo>
                  <a:pt x="403422" y="1412047"/>
                </a:lnTo>
                <a:lnTo>
                  <a:pt x="0" y="706024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61" tIns="247976" rIns="284461" bIns="24797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200" kern="1200" dirty="0" smtClean="0">
                <a:ea typeface="Ubuntu" charset="0"/>
                <a:cs typeface="Ubuntu" charset="0"/>
              </a:rPr>
              <a:t>LABORATORIUM KOMPETENCJI</a:t>
            </a:r>
            <a:endParaRPr lang="pl-PL" sz="1100" kern="1200" dirty="0">
              <a:ea typeface="Ubuntu" charset="0"/>
              <a:cs typeface="Ubuntu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68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568624" y="260648"/>
            <a:ext cx="7820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</a:rPr>
              <a:t>Centrum Kompetencji BOF</a:t>
            </a:r>
            <a:r>
              <a:rPr lang="pl-PL" sz="3200" b="1" dirty="0"/>
              <a:t/>
            </a:r>
            <a:br>
              <a:rPr lang="pl-PL" sz="3200" b="1" dirty="0"/>
            </a:b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kompleksowy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model wsparcia i modernizacji systemu kształcenia zawodowego na terenie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Białostockiego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Obszaru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Funkcjonalnego</a:t>
            </a:r>
            <a:endParaRPr lang="pl-PL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12640" y="242088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to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208584" y="300920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systemowa</a:t>
            </a:r>
            <a:r>
              <a:rPr lang="pl-PL" sz="2400" dirty="0" smtClean="0">
                <a:solidFill>
                  <a:srgbClr val="329696"/>
                </a:solidFill>
              </a:rPr>
              <a:t> </a:t>
            </a: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identyfikacja</a:t>
            </a:r>
            <a:r>
              <a:rPr lang="pl-PL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luk kompetencyjnych </a:t>
            </a:r>
            <a:r>
              <a:rPr lang="pl-PL" sz="2400" dirty="0">
                <a:solidFill>
                  <a:srgbClr val="002060"/>
                </a:solidFill>
              </a:rPr>
              <a:t>na terenie BOF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064568" y="3927827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l-PL" sz="2400" dirty="0">
                <a:solidFill>
                  <a:srgbClr val="002060"/>
                </a:solidFill>
              </a:rPr>
              <a:t>Badania potrzeb i aspiracji edukacyjnych mieszkańców </a:t>
            </a:r>
            <a:r>
              <a:rPr lang="pl-PL" sz="2400" dirty="0" smtClean="0">
                <a:solidFill>
                  <a:srgbClr val="002060"/>
                </a:solidFill>
              </a:rPr>
              <a:t>BOF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l-PL" sz="2400" dirty="0" smtClean="0">
                <a:solidFill>
                  <a:srgbClr val="002060"/>
                </a:solidFill>
              </a:rPr>
              <a:t>Badania </a:t>
            </a:r>
            <a:r>
              <a:rPr lang="pl-PL" sz="2400" dirty="0">
                <a:solidFill>
                  <a:srgbClr val="002060"/>
                </a:solidFill>
              </a:rPr>
              <a:t>potrzeb kompetencyjnych </a:t>
            </a:r>
            <a:r>
              <a:rPr lang="pl-PL" sz="2400" dirty="0" smtClean="0">
                <a:solidFill>
                  <a:srgbClr val="002060"/>
                </a:solidFill>
              </a:rPr>
              <a:t>firm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l-PL" sz="2400" dirty="0" smtClean="0">
                <a:solidFill>
                  <a:srgbClr val="002060"/>
                </a:solidFill>
              </a:rPr>
              <a:t>Rekomendacje w </a:t>
            </a:r>
            <a:r>
              <a:rPr lang="pl-PL" sz="2400" dirty="0">
                <a:solidFill>
                  <a:srgbClr val="002060"/>
                </a:solidFill>
              </a:rPr>
              <a:t>zakresie nowych kierunków kształcenia, KKZ i KUZ, programów staży zawodowych i </a:t>
            </a:r>
            <a:r>
              <a:rPr lang="pl-PL" sz="2400" dirty="0" smtClean="0">
                <a:solidFill>
                  <a:srgbClr val="002060"/>
                </a:solidFill>
              </a:rPr>
              <a:t>praktyk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8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568624" y="260648"/>
            <a:ext cx="7820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</a:rPr>
              <a:t>Centrum Kompetencji BOF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kompleksowy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model wsparcia i modernizacji systemu kształcenia zawodowego na terenie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Białostockiego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Obszaru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Funkcjonalnego</a:t>
            </a:r>
            <a:endParaRPr lang="pl-PL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12640" y="242088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to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208584" y="300920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400" b="1" dirty="0" smtClean="0">
                <a:solidFill>
                  <a:srgbClr val="002060"/>
                </a:solidFill>
              </a:rPr>
              <a:t>wsparcie </a:t>
            </a:r>
            <a:r>
              <a:rPr lang="pl-PL" altLang="pl-PL" sz="2400" b="1" dirty="0">
                <a:solidFill>
                  <a:srgbClr val="002060"/>
                </a:solidFill>
              </a:rPr>
              <a:t>szkół i placówek kształcenia zawodowego </a:t>
            </a:r>
            <a:r>
              <a:rPr lang="pl-PL" altLang="pl-PL" sz="2400" b="1" dirty="0" smtClean="0">
                <a:solidFill>
                  <a:srgbClr val="002060"/>
                </a:solidFill>
              </a:rPr>
              <a:t/>
            </a:r>
            <a:br>
              <a:rPr lang="pl-PL" altLang="pl-PL" sz="2400" b="1" dirty="0" smtClean="0">
                <a:solidFill>
                  <a:srgbClr val="002060"/>
                </a:solidFill>
              </a:rPr>
            </a:br>
            <a:r>
              <a:rPr lang="pl-PL" altLang="pl-PL" sz="2400" b="1" dirty="0" smtClean="0">
                <a:solidFill>
                  <a:srgbClr val="002060"/>
                </a:solidFill>
              </a:rPr>
              <a:t>w </a:t>
            </a:r>
            <a:r>
              <a:rPr lang="pl-PL" altLang="pl-PL" sz="2400" b="1" dirty="0">
                <a:solidFill>
                  <a:srgbClr val="002060"/>
                </a:solidFill>
              </a:rPr>
              <a:t>opracowaniu programów rozwoju oraz programów kształcenia</a:t>
            </a:r>
            <a:endParaRPr lang="pl-PL" sz="2400" b="1" dirty="0">
              <a:solidFill>
                <a:srgbClr val="00206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208584" y="4005064"/>
            <a:ext cx="8496944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l-PL" sz="2400" dirty="0">
                <a:solidFill>
                  <a:srgbClr val="002060"/>
                </a:solidFill>
              </a:rPr>
              <a:t>Program rozwoju szkolnictwa zawodowego na terenie BOF</a:t>
            </a:r>
          </a:p>
          <a:p>
            <a:pPr algn="just">
              <a:spcBef>
                <a:spcPts val="600"/>
              </a:spcBef>
            </a:pPr>
            <a:r>
              <a:rPr lang="pl-PL" sz="2400" dirty="0" smtClean="0">
                <a:solidFill>
                  <a:srgbClr val="002060"/>
                </a:solidFill>
              </a:rPr>
              <a:t>Opracowanie </a:t>
            </a:r>
            <a:r>
              <a:rPr lang="pl-PL" sz="2400" dirty="0">
                <a:solidFill>
                  <a:srgbClr val="002060"/>
                </a:solidFill>
              </a:rPr>
              <a:t>metodologii wsparcia doradczego dla szkół w zakresie przygotowania programów </a:t>
            </a:r>
            <a:r>
              <a:rPr lang="pl-PL" sz="2400" dirty="0" smtClean="0">
                <a:solidFill>
                  <a:srgbClr val="002060"/>
                </a:solidFill>
              </a:rPr>
              <a:t>rozwojowych</a:t>
            </a:r>
          </a:p>
          <a:p>
            <a:pPr algn="just">
              <a:spcBef>
                <a:spcPts val="600"/>
              </a:spcBef>
            </a:pPr>
            <a:r>
              <a:rPr lang="en-US" sz="2400" dirty="0" smtClean="0">
                <a:solidFill>
                  <a:srgbClr val="002060"/>
                </a:solidFill>
              </a:rPr>
              <a:t>Coaching </a:t>
            </a:r>
            <a:r>
              <a:rPr lang="en-US" sz="2400" dirty="0" err="1">
                <a:solidFill>
                  <a:srgbClr val="002060"/>
                </a:solidFill>
              </a:rPr>
              <a:t>modernizacyjny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ewaluacja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szkół</a:t>
            </a:r>
            <a:r>
              <a:rPr lang="en-US" sz="2400" dirty="0">
                <a:solidFill>
                  <a:srgbClr val="002060"/>
                </a:solidFill>
              </a:rPr>
              <a:t> w </a:t>
            </a:r>
            <a:r>
              <a:rPr lang="en-US" sz="2400" dirty="0" err="1">
                <a:solidFill>
                  <a:srgbClr val="002060"/>
                </a:solidFill>
              </a:rPr>
              <a:t>trakcie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realizacji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pl-PL" sz="2400" dirty="0" err="1">
                <a:solidFill>
                  <a:srgbClr val="002060"/>
                </a:solidFill>
              </a:rPr>
              <a:t>p</a:t>
            </a:r>
            <a:r>
              <a:rPr lang="en-US" sz="2400" dirty="0" err="1" smtClean="0">
                <a:solidFill>
                  <a:srgbClr val="002060"/>
                </a:solidFill>
              </a:rPr>
              <a:t>rogramów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smtClean="0">
                <a:solidFill>
                  <a:srgbClr val="002060"/>
                </a:solidFill>
              </a:rPr>
              <a:t>r</a:t>
            </a:r>
            <a:r>
              <a:rPr lang="en-US" sz="2400" dirty="0" err="1" smtClean="0">
                <a:solidFill>
                  <a:srgbClr val="002060"/>
                </a:solidFill>
              </a:rPr>
              <a:t>ozwojowych</a:t>
            </a:r>
            <a:endParaRPr lang="pl-PL" sz="2400" dirty="0" smtClean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pl-PL" sz="2400" dirty="0" smtClean="0">
                <a:solidFill>
                  <a:srgbClr val="002060"/>
                </a:solidFill>
              </a:rPr>
              <a:t>Seminaria</a:t>
            </a:r>
            <a:r>
              <a:rPr lang="pl-PL" sz="2400" dirty="0">
                <a:solidFill>
                  <a:srgbClr val="002060"/>
                </a:solidFill>
              </a:rPr>
              <a:t>, warsztaty i szkolenia dla szkolnych modernizatorów</a:t>
            </a:r>
          </a:p>
          <a:p>
            <a:pPr algn="just"/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7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14:prism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568624" y="260648"/>
            <a:ext cx="7820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</a:rPr>
              <a:t>Centrum Kompetencji BOF</a:t>
            </a:r>
            <a:br>
              <a:rPr lang="pl-PL" sz="3600" dirty="0">
                <a:solidFill>
                  <a:srgbClr val="002060"/>
                </a:solidFill>
              </a:rPr>
            </a:b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kompleksowy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model wsparcia i modernizacji systemu kształcenia zawodowego na terenie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Białostockiego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Obszaru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Funkcjonalnego</a:t>
            </a:r>
            <a:endParaRPr lang="pl-PL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12640" y="242088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to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208584" y="300920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2060"/>
                </a:solidFill>
              </a:rPr>
              <a:t>d</a:t>
            </a:r>
            <a:r>
              <a:rPr lang="en-US" sz="2400" b="1" dirty="0" err="1" smtClean="0">
                <a:solidFill>
                  <a:srgbClr val="002060"/>
                </a:solidFill>
              </a:rPr>
              <a:t>odatkowe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formy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kształcenia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208584" y="4031773"/>
            <a:ext cx="849694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l-PL" sz="2800" dirty="0" smtClean="0">
                <a:solidFill>
                  <a:srgbClr val="002060"/>
                </a:solidFill>
              </a:rPr>
              <a:t>Staże zawodowe dla </a:t>
            </a:r>
            <a:r>
              <a:rPr lang="pl-PL" sz="2800" dirty="0">
                <a:solidFill>
                  <a:srgbClr val="002060"/>
                </a:solidFill>
              </a:rPr>
              <a:t>600 </a:t>
            </a:r>
            <a:r>
              <a:rPr lang="pl-PL" sz="2800" dirty="0" smtClean="0">
                <a:solidFill>
                  <a:srgbClr val="002060"/>
                </a:solidFill>
              </a:rPr>
              <a:t>uczniów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l-PL" sz="2800" dirty="0" smtClean="0">
                <a:solidFill>
                  <a:srgbClr val="002060"/>
                </a:solidFill>
              </a:rPr>
              <a:t>Szkolenia specjalistyczne, kursy </a:t>
            </a:r>
            <a:r>
              <a:rPr lang="pl-PL" sz="2800" dirty="0">
                <a:solidFill>
                  <a:srgbClr val="002060"/>
                </a:solidFill>
              </a:rPr>
              <a:t>kwalifikacji zawodowych, kursy umiejętności zawodowych dla 1000 </a:t>
            </a:r>
            <a:r>
              <a:rPr lang="pl-PL" sz="2800" dirty="0" smtClean="0">
                <a:solidFill>
                  <a:srgbClr val="002060"/>
                </a:solidFill>
              </a:rPr>
              <a:t>uczniów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l-PL" sz="2800" dirty="0" smtClean="0">
                <a:solidFill>
                  <a:srgbClr val="002060"/>
                </a:solidFill>
              </a:rPr>
              <a:t>Kursy  </a:t>
            </a:r>
            <a:r>
              <a:rPr lang="pl-PL" sz="2800" dirty="0">
                <a:solidFill>
                  <a:srgbClr val="002060"/>
                </a:solidFill>
              </a:rPr>
              <a:t>przedsiębiorczości</a:t>
            </a:r>
          </a:p>
        </p:txBody>
      </p:sp>
    </p:spTree>
    <p:extLst>
      <p:ext uri="{BB962C8B-B14F-4D97-AF65-F5344CB8AC3E}">
        <p14:creationId xmlns:p14="http://schemas.microsoft.com/office/powerpoint/2010/main" val="170671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14:prism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568624" y="260648"/>
            <a:ext cx="7820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</a:rPr>
              <a:t>Centrum Kompetencji BOF</a:t>
            </a:r>
            <a:br>
              <a:rPr lang="pl-PL" sz="3600" dirty="0">
                <a:solidFill>
                  <a:srgbClr val="002060"/>
                </a:solidFill>
              </a:rPr>
            </a:b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kompleksowy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model wsparcia i modernizacji systemu kształcenia zawodowego na terenie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Białostockiego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Obszaru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Funkcjonalnego</a:t>
            </a:r>
            <a:endParaRPr lang="pl-PL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12640" y="242088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to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208584" y="300920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2060"/>
                </a:solidFill>
              </a:rPr>
              <a:t>c</a:t>
            </a:r>
            <a:r>
              <a:rPr lang="en-US" sz="2400" b="1" dirty="0" err="1" smtClean="0">
                <a:solidFill>
                  <a:srgbClr val="002060"/>
                </a:solidFill>
              </a:rPr>
              <a:t>ertyfikacja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kompetencji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208584" y="3573016"/>
            <a:ext cx="849694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l-PL" sz="2400" dirty="0" smtClean="0">
                <a:solidFill>
                  <a:srgbClr val="002060"/>
                </a:solidFill>
              </a:rPr>
              <a:t>System walidacji </a:t>
            </a:r>
            <a:r>
              <a:rPr lang="pl-PL" sz="2400" dirty="0">
                <a:solidFill>
                  <a:srgbClr val="002060"/>
                </a:solidFill>
              </a:rPr>
              <a:t>i certyfikacji umiejętności i zadań </a:t>
            </a:r>
            <a:r>
              <a:rPr lang="pl-PL" sz="2400" dirty="0" smtClean="0">
                <a:solidFill>
                  <a:srgbClr val="002060"/>
                </a:solidFill>
              </a:rPr>
              <a:t>zawodowych</a:t>
            </a:r>
          </a:p>
          <a:p>
            <a:pPr algn="just">
              <a:spcBef>
                <a:spcPts val="1200"/>
              </a:spcBef>
            </a:pPr>
            <a:r>
              <a:rPr lang="pl-PL" sz="2400" dirty="0" smtClean="0">
                <a:solidFill>
                  <a:srgbClr val="002060"/>
                </a:solidFill>
              </a:rPr>
              <a:t>27 standardów walidacji </a:t>
            </a:r>
            <a:r>
              <a:rPr lang="pl-PL" sz="2400" dirty="0">
                <a:solidFill>
                  <a:srgbClr val="002060"/>
                </a:solidFill>
              </a:rPr>
              <a:t>i certyfikacji efektów kształcenia </a:t>
            </a:r>
            <a:r>
              <a:rPr lang="pl-PL" sz="2400" dirty="0" smtClean="0">
                <a:solidFill>
                  <a:srgbClr val="002060"/>
                </a:solidFill>
              </a:rPr>
              <a:t/>
            </a:r>
            <a:br>
              <a:rPr lang="pl-PL" sz="2400" dirty="0" smtClean="0">
                <a:solidFill>
                  <a:srgbClr val="002060"/>
                </a:solidFill>
              </a:rPr>
            </a:br>
            <a:r>
              <a:rPr lang="pl-PL" sz="2400" dirty="0" smtClean="0">
                <a:solidFill>
                  <a:srgbClr val="002060"/>
                </a:solidFill>
              </a:rPr>
              <a:t>na </a:t>
            </a:r>
            <a:r>
              <a:rPr lang="pl-PL" sz="2400" dirty="0">
                <a:solidFill>
                  <a:srgbClr val="002060"/>
                </a:solidFill>
              </a:rPr>
              <a:t>poziomie u</a:t>
            </a:r>
            <a:r>
              <a:rPr lang="pl-PL" sz="2400" dirty="0" smtClean="0">
                <a:solidFill>
                  <a:srgbClr val="002060"/>
                </a:solidFill>
              </a:rPr>
              <a:t>miejętności zawodowych</a:t>
            </a:r>
          </a:p>
          <a:p>
            <a:pPr algn="just">
              <a:spcBef>
                <a:spcPts val="1200"/>
              </a:spcBef>
            </a:pPr>
            <a:r>
              <a:rPr lang="pl-PL" sz="2400" dirty="0" smtClean="0">
                <a:solidFill>
                  <a:srgbClr val="002060"/>
                </a:solidFill>
              </a:rPr>
              <a:t>243 standardy </a:t>
            </a:r>
            <a:r>
              <a:rPr lang="pl-PL" sz="2400" dirty="0">
                <a:solidFill>
                  <a:srgbClr val="002060"/>
                </a:solidFill>
              </a:rPr>
              <a:t>walidacji i certyfikacji efektów kształcenia </a:t>
            </a:r>
            <a:r>
              <a:rPr lang="pl-PL" sz="2400" dirty="0" smtClean="0">
                <a:solidFill>
                  <a:srgbClr val="002060"/>
                </a:solidFill>
              </a:rPr>
              <a:t/>
            </a:r>
            <a:br>
              <a:rPr lang="pl-PL" sz="2400" dirty="0" smtClean="0">
                <a:solidFill>
                  <a:srgbClr val="002060"/>
                </a:solidFill>
              </a:rPr>
            </a:br>
            <a:r>
              <a:rPr lang="pl-PL" sz="2400" dirty="0" smtClean="0">
                <a:solidFill>
                  <a:srgbClr val="002060"/>
                </a:solidFill>
              </a:rPr>
              <a:t>na </a:t>
            </a:r>
            <a:r>
              <a:rPr lang="pl-PL" sz="2400" dirty="0">
                <a:solidFill>
                  <a:srgbClr val="002060"/>
                </a:solidFill>
              </a:rPr>
              <a:t>poziomie c</a:t>
            </a:r>
            <a:r>
              <a:rPr lang="pl-PL" sz="2400" dirty="0" smtClean="0">
                <a:solidFill>
                  <a:srgbClr val="002060"/>
                </a:solidFill>
              </a:rPr>
              <a:t>zynności zawodowych</a:t>
            </a:r>
            <a:endParaRPr lang="pl-PL" sz="2400" dirty="0">
              <a:solidFill>
                <a:srgbClr val="002060"/>
              </a:solidFill>
            </a:endParaRPr>
          </a:p>
          <a:p>
            <a:pPr marL="0" lvl="1" indent="7938" algn="just">
              <a:spcBef>
                <a:spcPts val="1200"/>
              </a:spcBef>
              <a:buNone/>
            </a:pPr>
            <a:r>
              <a:rPr lang="pl-PL" sz="2400" dirty="0" smtClean="0">
                <a:solidFill>
                  <a:srgbClr val="002060"/>
                </a:solidFill>
              </a:rPr>
              <a:t>Potwierdzenie </a:t>
            </a:r>
            <a:r>
              <a:rPr lang="pl-PL" sz="2400" dirty="0">
                <a:solidFill>
                  <a:srgbClr val="002060"/>
                </a:solidFill>
              </a:rPr>
              <a:t>kwalifikacji zawodowych </a:t>
            </a:r>
            <a:r>
              <a:rPr lang="pl-PL" sz="2400" dirty="0" smtClean="0">
                <a:solidFill>
                  <a:srgbClr val="002060"/>
                </a:solidFill>
              </a:rPr>
              <a:t>dla </a:t>
            </a:r>
            <a:r>
              <a:rPr lang="pl-PL" sz="2400" dirty="0">
                <a:solidFill>
                  <a:srgbClr val="002060"/>
                </a:solidFill>
              </a:rPr>
              <a:t>600 </a:t>
            </a:r>
            <a:r>
              <a:rPr lang="pl-PL" sz="2400" dirty="0" smtClean="0">
                <a:solidFill>
                  <a:srgbClr val="002060"/>
                </a:solidFill>
              </a:rPr>
              <a:t>uczniów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6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14:prism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568624" y="260648"/>
            <a:ext cx="7820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</a:rPr>
              <a:t>Centrum Kompetencji BOF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kompleksowy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model wsparcia i modernizacji systemu kształcenia zawodowego na terenie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Białostockiego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Obszaru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Funkcjonalnego</a:t>
            </a:r>
            <a:endParaRPr lang="pl-PL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12640" y="227687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to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208584" y="270892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rgbClr val="002060"/>
                </a:solidFill>
              </a:rPr>
              <a:t>d</a:t>
            </a:r>
            <a:r>
              <a:rPr lang="pl-PL" sz="2400" b="1" dirty="0" smtClean="0">
                <a:solidFill>
                  <a:srgbClr val="002060"/>
                </a:solidFill>
              </a:rPr>
              <a:t>oradztwo </a:t>
            </a:r>
            <a:r>
              <a:rPr lang="pl-PL" sz="2400" b="1" dirty="0">
                <a:solidFill>
                  <a:srgbClr val="002060"/>
                </a:solidFill>
              </a:rPr>
              <a:t>kompetencji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208584" y="3309659"/>
            <a:ext cx="8496944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2400" dirty="0" smtClean="0">
                <a:solidFill>
                  <a:srgbClr val="002060"/>
                </a:solidFill>
              </a:rPr>
              <a:t>Innowacyjne </a:t>
            </a:r>
            <a:r>
              <a:rPr lang="pl-PL" sz="2400" dirty="0">
                <a:solidFill>
                  <a:srgbClr val="002060"/>
                </a:solidFill>
              </a:rPr>
              <a:t>w skali kraju Laboratorium </a:t>
            </a:r>
            <a:r>
              <a:rPr lang="pl-PL" sz="2400" dirty="0" smtClean="0">
                <a:solidFill>
                  <a:srgbClr val="002060"/>
                </a:solidFill>
              </a:rPr>
              <a:t>Kompetencji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002060"/>
                </a:solidFill>
              </a:rPr>
              <a:t>8 pracowni kompetencji zawodowych z 80 </a:t>
            </a:r>
            <a:r>
              <a:rPr lang="pl-PL" sz="2400" dirty="0" err="1" smtClean="0">
                <a:solidFill>
                  <a:srgbClr val="002060"/>
                </a:solidFill>
              </a:rPr>
              <a:t>boxami</a:t>
            </a:r>
            <a:r>
              <a:rPr lang="pl-PL" sz="2400" dirty="0" smtClean="0">
                <a:solidFill>
                  <a:srgbClr val="002060"/>
                </a:solidFill>
              </a:rPr>
              <a:t> walidacji kompetencji zawodowych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002060"/>
                </a:solidFill>
              </a:rPr>
              <a:t>pracownia kompetencji kluczowych z 50 </a:t>
            </a:r>
            <a:r>
              <a:rPr lang="pl-PL" sz="2400" dirty="0" err="1" smtClean="0">
                <a:solidFill>
                  <a:srgbClr val="002060"/>
                </a:solidFill>
              </a:rPr>
              <a:t>boxami</a:t>
            </a:r>
            <a:r>
              <a:rPr lang="pl-PL" sz="2400" dirty="0" smtClean="0">
                <a:solidFill>
                  <a:srgbClr val="002060"/>
                </a:solidFill>
              </a:rPr>
              <a:t> walidacji kompetencji kluczowych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002060"/>
                </a:solidFill>
              </a:rPr>
              <a:t>pracownia ergonomii pracy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002060"/>
                </a:solidFill>
              </a:rPr>
              <a:t>pracownia multimedialna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002060"/>
                </a:solidFill>
              </a:rPr>
              <a:t>biblioteka kompetencji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8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14:prism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Motyw5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otyw5" id="{768D0770-53CA-4FCF-9760-80991F930DFF}" vid="{2913F964-F7D9-403F-A5BB-8EA2F0629A3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</TotalTime>
  <Words>403</Words>
  <Application>Microsoft Office PowerPoint</Application>
  <PresentationFormat>Papier A4 (210x297 mm)</PresentationFormat>
  <Paragraphs>93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Motyw5</vt:lpstr>
      <vt:lpstr>  Jakość kształcenia zawodowego   na terenie   Białostockiego Obszaru Funkcjonalnego </vt:lpstr>
      <vt:lpstr>  Inwestycje  w szkolnictwo  zawodowe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Kompetencji BOF   - kompleksowy model wsparcia i modernizacji systemu kształcenia zawodowego na terenie Białostockiego Obszaru Funkcjonalnego</dc:title>
  <dc:creator>Użytkownik systemu Windows</dc:creator>
  <cp:lastModifiedBy>Krzysztof Motyka</cp:lastModifiedBy>
  <cp:revision>174</cp:revision>
  <cp:lastPrinted>2018-05-22T07:57:54Z</cp:lastPrinted>
  <dcterms:created xsi:type="dcterms:W3CDTF">2017-01-13T10:31:46Z</dcterms:created>
  <dcterms:modified xsi:type="dcterms:W3CDTF">2018-05-22T08:07:04Z</dcterms:modified>
</cp:coreProperties>
</file>