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1"/>
  </p:handoutMasterIdLst>
  <p:sldIdLst>
    <p:sldId id="256" r:id="rId2"/>
    <p:sldId id="261" r:id="rId3"/>
    <p:sldId id="258" r:id="rId4"/>
    <p:sldId id="277" r:id="rId5"/>
    <p:sldId id="273" r:id="rId6"/>
    <p:sldId id="279" r:id="rId7"/>
    <p:sldId id="260" r:id="rId8"/>
    <p:sldId id="275" r:id="rId9"/>
    <p:sldId id="278" r:id="rId10"/>
    <p:sldId id="276" r:id="rId11"/>
    <p:sldId id="280" r:id="rId12"/>
    <p:sldId id="281" r:id="rId13"/>
    <p:sldId id="267" r:id="rId14"/>
    <p:sldId id="268" r:id="rId15"/>
    <p:sldId id="264" r:id="rId16"/>
    <p:sldId id="266" r:id="rId17"/>
    <p:sldId id="263" r:id="rId18"/>
    <p:sldId id="265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AFCA7-1476-4121-92C4-2DDC57BE21E8}" type="datetimeFigureOut">
              <a:rPr lang="pl-PL" smtClean="0"/>
              <a:pPr/>
              <a:t>2019-04-12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76B9F-0BFD-4094-AF78-6A42E4CF5CA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4399" y="3063240"/>
            <a:ext cx="8915399" cy="203246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Program „</a:t>
            </a:r>
            <a:r>
              <a:rPr lang="pl-PL" b="1" dirty="0" smtClean="0">
                <a:solidFill>
                  <a:srgbClr val="002060"/>
                </a:solidFill>
              </a:rPr>
              <a:t>Szkoła KaN</a:t>
            </a:r>
            <a:r>
              <a:rPr lang="pl-PL" dirty="0" smtClean="0"/>
              <a:t>”</a:t>
            </a:r>
            <a:br>
              <a:rPr lang="pl-PL" dirty="0" smtClean="0"/>
            </a:br>
            <a:r>
              <a:rPr lang="pl-PL" dirty="0" smtClean="0"/>
              <a:t>praktyczne kształcenie w zawodzie technik mechatronik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21" y="-98854"/>
            <a:ext cx="3410980" cy="140773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183" y="0"/>
            <a:ext cx="2931622" cy="10993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54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Efekty działania: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Konsekwencja w działaniach, ich trwałość i spójność współpracy ze </a:t>
            </a:r>
            <a:r>
              <a:rPr lang="pl-PL" sz="2400" b="1" dirty="0" smtClean="0">
                <a:solidFill>
                  <a:srgbClr val="FF0000"/>
                </a:solidFill>
              </a:rPr>
              <a:t>Spółką  KaN </a:t>
            </a:r>
            <a:r>
              <a:rPr lang="pl-PL" sz="2400" b="1" dirty="0" smtClean="0"/>
              <a:t> przerodziła się – w utworzenie </a:t>
            </a:r>
            <a:r>
              <a:rPr lang="pl-PL" sz="2400" b="1" dirty="0" smtClean="0">
                <a:solidFill>
                  <a:srgbClr val="FF0000"/>
                </a:solidFill>
              </a:rPr>
              <a:t>klasy patronackiej  </a:t>
            </a:r>
            <a:r>
              <a:rPr lang="pl-PL" sz="2400" b="1" dirty="0" smtClean="0"/>
              <a:t>dla zawodu operator maszyn i urządzeń do przetwórstwa tworzyw sztucznych  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265" y="0"/>
            <a:ext cx="2931622" cy="10993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67" y="-104507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2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Informacja zwrotna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400" b="1" dirty="0" smtClean="0"/>
              <a:t>Bartek z III Tm :</a:t>
            </a:r>
          </a:p>
          <a:p>
            <a:pPr>
              <a:buNone/>
            </a:pPr>
            <a:r>
              <a:rPr lang="pl-PL" sz="2400" b="1" dirty="0" smtClean="0"/>
              <a:t>„ </a:t>
            </a:r>
            <a:r>
              <a:rPr lang="pl-PL" sz="2400" dirty="0" smtClean="0"/>
              <a:t>Pozytywne doświadczenie, poznałem funkcjonowanie zakładu produkcyjnego, zweryfikowałem to czego uczyłem się w szkole”</a:t>
            </a:r>
          </a:p>
          <a:p>
            <a:pPr>
              <a:buNone/>
            </a:pPr>
            <a:r>
              <a:rPr lang="pl-PL" sz="2400" b="1" dirty="0" smtClean="0"/>
              <a:t>Błażej z IV Tm :</a:t>
            </a: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„ Potwierdziłem swoje predyspozycje do zawodu, wybrałem odpowiedni profil kształcenia”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697" y="0"/>
            <a:ext cx="2931622" cy="10993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48" y="-120983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2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Informacja zwrotna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400" b="1" dirty="0" smtClean="0"/>
              <a:t> Dyrektor produkcji firmy KaN</a:t>
            </a:r>
          </a:p>
          <a:p>
            <a:pPr>
              <a:buNone/>
            </a:pPr>
            <a:r>
              <a:rPr lang="pl-PL" sz="2400" b="1" dirty="0" smtClean="0"/>
              <a:t>„ </a:t>
            </a:r>
            <a:r>
              <a:rPr lang="pl-PL" sz="2400" dirty="0" smtClean="0"/>
              <a:t>Jako firma pozytywnie oceniamy współpracę ze szkołą realizacja programu daje nam możliwość zweryfikowania umiejętności uczniów, jako potencjalnych pracowników naszych wydziałów produkcyjnych a szkole dostarczamy informacje zwrotne na temat metod nauczania, treści kształcenia”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989" y="0"/>
            <a:ext cx="2931622" cy="10993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48" y="-120983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2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470" y="931243"/>
            <a:ext cx="5429838" cy="36324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18" y="3127357"/>
            <a:ext cx="5452901" cy="364805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061556" y="3890356"/>
            <a:ext cx="2884517" cy="581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581470" y="4648354"/>
            <a:ext cx="494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Realizacja  cyklu zajęć w roku szkolnym 2013/2014 –  w Spółce KaN</a:t>
            </a:r>
            <a:endParaRPr lang="pl-PL" sz="1600" dirty="0">
              <a:solidFill>
                <a:srgbClr val="FF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746" y="0"/>
            <a:ext cx="2665615" cy="99960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9" y="-178648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53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465" y="3106067"/>
            <a:ext cx="5484113" cy="368031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80" y="922712"/>
            <a:ext cx="4944285" cy="332870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73749" y="4787684"/>
            <a:ext cx="2989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Instruktaż z zakresu programowania maszyn sterowanych  numerycznie  </a:t>
            </a:r>
          </a:p>
          <a:p>
            <a:r>
              <a:rPr lang="pl-PL" dirty="0" smtClean="0"/>
              <a:t>rok szkolny 2014/2015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11" y="0"/>
            <a:ext cx="2624051" cy="9840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5" y="-145696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082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kan biaÅyst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22" y="3303638"/>
            <a:ext cx="5327378" cy="3554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30" y="947481"/>
            <a:ext cx="5413249" cy="360738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457264" y="5166473"/>
            <a:ext cx="502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Rok szkolny 2015/2016 – wycieczka edukacyjna – montaż skrzyń rozdzielczych.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45" y="0"/>
            <a:ext cx="2557549" cy="9590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94" y="-211600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9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41" y="906304"/>
            <a:ext cx="4990829" cy="33498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415" y="2976173"/>
            <a:ext cx="5670600" cy="38060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565941" y="4556042"/>
            <a:ext cx="4646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Realizacja  zajęć w siedzibie firmy KaN w roku szkolnym 2016/2017 – instruktaż procesu technologicznego….?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835" y="0"/>
            <a:ext cx="2624051" cy="9840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05" y="-137458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13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nalezione obrazy dla zapytania kan biaÅyst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647825"/>
            <a:ext cx="7810500" cy="521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01404" y="4595263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Formy wtryskowe -wycieczka dydaktyczna rok szkolny 2017/2018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67" y="1204306"/>
            <a:ext cx="3938042" cy="26055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041" y="0"/>
            <a:ext cx="2632364" cy="9871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8" y="-153934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80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1" y="2548301"/>
            <a:ext cx="6416168" cy="4309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01" y="1188625"/>
            <a:ext cx="4593842" cy="305345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674115" y="4601498"/>
            <a:ext cx="4008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Linia produkcyjna – </a:t>
            </a:r>
            <a:r>
              <a:rPr lang="pl-PL" sz="1600" dirty="0" smtClean="0"/>
              <a:t>wycieczka dydaktyczna rok szkolny 2016/2017</a:t>
            </a:r>
            <a:endParaRPr lang="pl-PL" sz="16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735" y="0"/>
            <a:ext cx="2617107" cy="98141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69" y="-123568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77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19404" y="939338"/>
            <a:ext cx="6572596" cy="1820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Program ERASMUS+ Akcja 2 realizowany przez Zespół Szkół Zawodowych </a:t>
            </a:r>
            <a:r>
              <a:rPr lang="pl-PL" dirty="0"/>
              <a:t>N</a:t>
            </a:r>
            <a:r>
              <a:rPr lang="pl-PL" dirty="0" smtClean="0"/>
              <a:t>r 2 w Białymstoku we współpracy z szkołą w: Holandii, Czechach oraz Włoszech pt: „ </a:t>
            </a:r>
            <a:r>
              <a:rPr lang="pl-PL" dirty="0" err="1" smtClean="0"/>
              <a:t>I’m</a:t>
            </a:r>
            <a:r>
              <a:rPr lang="pl-PL" dirty="0" smtClean="0"/>
              <a:t> a star” uczestniczył w mini stażach realizowanych w firmie KaN w ramach programu „Szkoła KaN” – </a:t>
            </a:r>
            <a:r>
              <a:rPr lang="pl-PL" sz="1400" dirty="0" smtClean="0"/>
              <a:t>rok szkolny 2018/2019</a:t>
            </a:r>
            <a:endParaRPr lang="pl-PL" sz="1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8" y="2892829"/>
            <a:ext cx="5286895" cy="39651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90" y="1197032"/>
            <a:ext cx="4189614" cy="55861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648" y="0"/>
            <a:ext cx="2482735" cy="9310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02" y="-186885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86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70" y="2751512"/>
            <a:ext cx="5397730" cy="4048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Znalezione obrazy dla zapytania kan biaÅys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84" y="856795"/>
            <a:ext cx="5931665" cy="4056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22726" y="5038096"/>
            <a:ext cx="481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Uczestnicy programu - „Szkoła KaN”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80" y="-195124"/>
            <a:ext cx="3130408" cy="12919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78" y="0"/>
            <a:ext cx="2617108" cy="981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49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Informacje wstępne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„Teoria </a:t>
            </a:r>
            <a:r>
              <a:rPr lang="pl-PL" dirty="0"/>
              <a:t>to za </a:t>
            </a:r>
            <a:r>
              <a:rPr lang="pl-PL" dirty="0" smtClean="0"/>
              <a:t>mało”, </a:t>
            </a:r>
            <a:r>
              <a:rPr lang="pl-PL" dirty="0"/>
              <a:t>b</a:t>
            </a:r>
            <a:r>
              <a:rPr lang="pl-PL" dirty="0" smtClean="0"/>
              <a:t>iałostocka </a:t>
            </a:r>
            <a:r>
              <a:rPr lang="pl-PL" dirty="0"/>
              <a:t>firma duży producent instalacji wodnych i </a:t>
            </a:r>
            <a:r>
              <a:rPr lang="pl-PL" dirty="0" smtClean="0"/>
              <a:t>grzewczych będzie </a:t>
            </a:r>
            <a:r>
              <a:rPr lang="pl-PL" dirty="0"/>
              <a:t>uczyć fachu </a:t>
            </a:r>
            <a:r>
              <a:rPr lang="pl-PL" dirty="0" smtClean="0"/>
              <a:t>w ramach programu "</a:t>
            </a:r>
            <a:r>
              <a:rPr lang="pl-PL" dirty="0"/>
              <a:t>Szkoła KAN - z nami poznasz praktyczną stronę zawodu</a:t>
            </a:r>
            <a:r>
              <a:rPr lang="pl-PL" dirty="0" smtClean="0"/>
              <a:t>". Autorski </a:t>
            </a:r>
            <a:r>
              <a:rPr lang="pl-PL" dirty="0"/>
              <a:t>program spółki </a:t>
            </a:r>
            <a:r>
              <a:rPr lang="pl-PL" dirty="0" smtClean="0"/>
              <a:t>KAN i Zespołu Szkół Zawodowych Nr 2 w Białymstoku, </a:t>
            </a:r>
            <a:r>
              <a:rPr lang="pl-PL" dirty="0"/>
              <a:t>skierowany do uczniów ostatnich klas </a:t>
            </a:r>
            <a:r>
              <a:rPr lang="pl-PL" dirty="0" smtClean="0"/>
              <a:t>technikum zawodowego w zawodzie technik mechatronik. </a:t>
            </a:r>
          </a:p>
          <a:p>
            <a:r>
              <a:rPr lang="pl-PL" dirty="0" smtClean="0"/>
              <a:t>Współpraca ruszyła od września 2013 r. Nowy </a:t>
            </a:r>
            <a:r>
              <a:rPr lang="pl-PL" dirty="0"/>
              <a:t>program, </a:t>
            </a:r>
            <a:r>
              <a:rPr lang="pl-PL" dirty="0" smtClean="0"/>
              <a:t>łączy wiedzę teoretyczną z </a:t>
            </a:r>
            <a:r>
              <a:rPr lang="pl-PL" dirty="0"/>
              <a:t>praktyką.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Program obejmuje </a:t>
            </a:r>
            <a:r>
              <a:rPr lang="pl-PL" dirty="0"/>
              <a:t>uczniów </a:t>
            </a:r>
            <a:r>
              <a:rPr lang="pl-PL" dirty="0" smtClean="0"/>
              <a:t>trzecich </a:t>
            </a:r>
            <a:r>
              <a:rPr lang="pl-PL" dirty="0"/>
              <a:t>i </a:t>
            </a:r>
            <a:r>
              <a:rPr lang="pl-PL" dirty="0" smtClean="0"/>
              <a:t>czwartych klas w zawodzie technik mechatronik.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356" y="0"/>
            <a:ext cx="2407920" cy="9029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95" y="-162173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92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1837038"/>
            <a:ext cx="8915400" cy="4074184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pl-PL" sz="12800" b="1" dirty="0" smtClean="0"/>
              <a:t>Liczba uczestników</a:t>
            </a:r>
          </a:p>
          <a:p>
            <a:pPr algn="ctr"/>
            <a:r>
              <a:rPr lang="pl-PL" sz="5500" dirty="0" smtClean="0"/>
              <a:t>Realizacja od roku szkolnego 2013/2014  - 20 uczniów</a:t>
            </a:r>
          </a:p>
          <a:p>
            <a:pPr algn="ctr"/>
            <a:r>
              <a:rPr lang="pl-PL" sz="5500" dirty="0" smtClean="0"/>
              <a:t>Realizacja od roku szkolnego 2014/2015  - 20 uczniów</a:t>
            </a:r>
          </a:p>
          <a:p>
            <a:pPr algn="ctr"/>
            <a:r>
              <a:rPr lang="pl-PL" sz="5500" dirty="0" smtClean="0"/>
              <a:t>Realizacja od roku szkolnego 2015/2016  - 20 uczniów</a:t>
            </a:r>
          </a:p>
          <a:p>
            <a:pPr algn="ctr"/>
            <a:r>
              <a:rPr lang="pl-PL" sz="5500" dirty="0" smtClean="0"/>
              <a:t>Realizacja od roku szkolnego 2016/2017  - 20 uczniów</a:t>
            </a:r>
          </a:p>
          <a:p>
            <a:pPr algn="ctr"/>
            <a:r>
              <a:rPr lang="pl-PL" sz="5500" dirty="0" smtClean="0"/>
              <a:t>Realizacja od roku szkolnego 2017/2018  - 20 uczniów</a:t>
            </a:r>
          </a:p>
          <a:p>
            <a:pPr algn="ctr"/>
            <a:r>
              <a:rPr lang="pl-PL" sz="5500" dirty="0" smtClean="0"/>
              <a:t>Realizacja od roku szkolnego 2018/2019  - 20 uczniów</a:t>
            </a:r>
          </a:p>
          <a:p>
            <a:pPr algn="ctr"/>
            <a:r>
              <a:rPr lang="pl-PL" sz="5500" b="1" dirty="0" smtClean="0"/>
              <a:t>łącznie  </a:t>
            </a:r>
            <a:r>
              <a:rPr lang="pl-PL" sz="7000" b="1" dirty="0" smtClean="0"/>
              <a:t>120 uczniów</a:t>
            </a:r>
          </a:p>
          <a:p>
            <a:pPr algn="ctr"/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endParaRPr 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739" y="0"/>
            <a:ext cx="2393878" cy="8977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72" y="-172995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92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1156125"/>
            <a:ext cx="8911687" cy="1280890"/>
          </a:xfrm>
        </p:spPr>
        <p:txBody>
          <a:bodyPr/>
          <a:lstStyle/>
          <a:p>
            <a:r>
              <a:rPr lang="pl-PL" b="1" dirty="0" smtClean="0"/>
              <a:t>Cele działania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23070" y="2197293"/>
            <a:ext cx="9181542" cy="423070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sz="3800" b="1" dirty="0" smtClean="0"/>
              <a:t>Cel  główny: </a:t>
            </a:r>
          </a:p>
          <a:p>
            <a:pPr>
              <a:buNone/>
            </a:pPr>
            <a:r>
              <a:rPr lang="pl-PL" sz="2900" b="1" dirty="0" smtClean="0"/>
              <a:t>    </a:t>
            </a:r>
            <a:r>
              <a:rPr lang="pl-PL" sz="2900" dirty="0" smtClean="0"/>
              <a:t>podniesienie atrakcyjności kształcenia zawodowego w ZSZNr2 w Białymstoku w zawodzie technik mechatronik służące poprawie skuteczności edukacji zawodowej dla lokalnego rynku pracy poprzez nawiązanie ścisłej współpracy ze Spółką KaN w Białymstoku</a:t>
            </a:r>
            <a:endParaRPr lang="pl-PL" sz="2900" b="1" dirty="0" smtClean="0"/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21" y="0"/>
            <a:ext cx="2599113" cy="9746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43" y="-140043"/>
            <a:ext cx="3130408" cy="129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1156125"/>
            <a:ext cx="8911687" cy="1280890"/>
          </a:xfrm>
        </p:spPr>
        <p:txBody>
          <a:bodyPr/>
          <a:lstStyle/>
          <a:p>
            <a:r>
              <a:rPr lang="pl-PL" b="1" dirty="0" smtClean="0"/>
              <a:t>Cele działania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23070" y="2197293"/>
            <a:ext cx="9181542" cy="423070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pl-PL" sz="3800" b="1" dirty="0" smtClean="0"/>
              <a:t>Cele szczegółowe:</a:t>
            </a:r>
          </a:p>
          <a:p>
            <a:r>
              <a:rPr lang="pl-PL" sz="3800" dirty="0" smtClean="0"/>
              <a:t>zapoznanie uczniów z nowoczesnym wyposażeniem w zakładzie pracy, stosowanych innowacyjnych technologii wytwarzania.</a:t>
            </a:r>
          </a:p>
          <a:p>
            <a:r>
              <a:rPr lang="pl-PL" sz="3800" dirty="0" smtClean="0"/>
              <a:t>podniesienie kompetencji kadry pedagogicznej przedmiotów zawodowych.</a:t>
            </a:r>
          </a:p>
          <a:p>
            <a:r>
              <a:rPr lang="pl-PL" sz="3800" dirty="0" smtClean="0"/>
              <a:t>podniesienie kwalifikacji zawodowych uwzględniających nowoczesne technologie oraz wymagania rynku pracy </a:t>
            </a:r>
          </a:p>
          <a:p>
            <a:r>
              <a:rPr lang="pl-PL" sz="3800" dirty="0" smtClean="0"/>
              <a:t>wzmocnienie procesu dydaktycznego dla uczniów kształcących się w zawodzie technik mechatronik</a:t>
            </a:r>
          </a:p>
          <a:p>
            <a:r>
              <a:rPr lang="pl-PL" sz="3800" dirty="0" smtClean="0"/>
              <a:t>zapewnienie uczniom atrakcyjnych form przekazu wiedzy i umiejętności zawodowych</a:t>
            </a:r>
          </a:p>
          <a:p>
            <a:r>
              <a:rPr lang="pl-PL" sz="3800" dirty="0" smtClean="0"/>
              <a:t>dostosowanie  efektów kształcenia do potrzeb lokalnego rynku pra</a:t>
            </a:r>
            <a:r>
              <a:rPr lang="pl-PL" dirty="0" smtClean="0"/>
              <a:t>cy;</a:t>
            </a:r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205" y="0"/>
            <a:ext cx="2599113" cy="9746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42" y="-156519"/>
            <a:ext cx="3130408" cy="129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Etapy realizacji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3308" y="2010032"/>
            <a:ext cx="9166183" cy="4304844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Program </a:t>
            </a:r>
            <a:r>
              <a:rPr lang="pl-PL" dirty="0" smtClean="0"/>
              <a:t>przebiega </a:t>
            </a:r>
            <a:r>
              <a:rPr lang="pl-PL" dirty="0"/>
              <a:t>w </a:t>
            </a:r>
            <a:r>
              <a:rPr lang="pl-PL" b="1" dirty="0" smtClean="0"/>
              <a:t>5 </a:t>
            </a:r>
            <a:r>
              <a:rPr lang="pl-PL" b="1" dirty="0"/>
              <a:t>etapach </a:t>
            </a:r>
            <a:r>
              <a:rPr lang="pl-PL" dirty="0"/>
              <a:t>i </a:t>
            </a:r>
            <a:r>
              <a:rPr lang="pl-PL" dirty="0" smtClean="0"/>
              <a:t>obejmuje </a:t>
            </a:r>
            <a:r>
              <a:rPr lang="pl-PL" dirty="0"/>
              <a:t>cały rok szkolny. </a:t>
            </a:r>
            <a:endParaRPr lang="pl-PL" dirty="0" smtClean="0"/>
          </a:p>
          <a:p>
            <a:pPr marL="0" indent="0">
              <a:buNone/>
            </a:pPr>
            <a:r>
              <a:rPr lang="pl-PL" b="1" dirty="0" smtClean="0"/>
              <a:t>- I etap </a:t>
            </a:r>
            <a:r>
              <a:rPr lang="pl-PL" dirty="0"/>
              <a:t>to </a:t>
            </a:r>
            <a:r>
              <a:rPr lang="pl-PL" dirty="0" smtClean="0"/>
              <a:t>2 wycieczki dydaktyczne,  </a:t>
            </a:r>
            <a:r>
              <a:rPr lang="pl-PL" dirty="0"/>
              <a:t>prezentacja parku maszynowego i stanowisk </a:t>
            </a:r>
            <a:r>
              <a:rPr lang="pl-PL" dirty="0" smtClean="0"/>
              <a:t>zbliżonych do kierunku kształcenia. </a:t>
            </a:r>
          </a:p>
          <a:p>
            <a:pPr marL="0" indent="0">
              <a:buNone/>
            </a:pPr>
            <a:r>
              <a:rPr lang="pl-PL" b="1" dirty="0" smtClean="0"/>
              <a:t>- II etap </a:t>
            </a:r>
            <a:r>
              <a:rPr lang="pl-PL" dirty="0" smtClean="0"/>
              <a:t>realizowany </a:t>
            </a:r>
            <a:r>
              <a:rPr lang="pl-PL" dirty="0"/>
              <a:t>w szkole, podczas zajęć lekcyjnych - uczniowie </a:t>
            </a:r>
            <a:r>
              <a:rPr lang="pl-PL" dirty="0" smtClean="0"/>
              <a:t> realizują Moduł dotyczący stosowania technologii i konstrukcji mechanicznych oraz montowania urządzeń i systemów mechatronicznych.</a:t>
            </a:r>
          </a:p>
          <a:p>
            <a:pPr marL="0" indent="0">
              <a:buFontTx/>
              <a:buChar char="-"/>
            </a:pPr>
            <a:r>
              <a:rPr lang="pl-PL" b="1" dirty="0" smtClean="0"/>
              <a:t>III </a:t>
            </a:r>
            <a:r>
              <a:rPr lang="pl-PL" b="1" dirty="0"/>
              <a:t>etap </a:t>
            </a:r>
            <a:r>
              <a:rPr lang="pl-PL" dirty="0" smtClean="0"/>
              <a:t>realizacja w rzeczywistych warunkach pracy obejmie różnego </a:t>
            </a:r>
            <a:r>
              <a:rPr lang="pl-PL" dirty="0"/>
              <a:t>rodzaju </a:t>
            </a:r>
            <a:r>
              <a:rPr lang="pl-PL" dirty="0" smtClean="0"/>
              <a:t>zajęcia laboratoryjne, pokazy, instruktaże, działalność wytwórczą, zajęcia praktyczne 3X6 godz. =18 godz. przez przedstawicieli KaN.</a:t>
            </a:r>
          </a:p>
          <a:p>
            <a:pPr marL="0" indent="0">
              <a:buNone/>
            </a:pPr>
            <a:r>
              <a:rPr lang="pl-PL" dirty="0" smtClean="0"/>
              <a:t>- </a:t>
            </a:r>
            <a:r>
              <a:rPr lang="pl-PL" b="1" dirty="0" smtClean="0"/>
              <a:t>IV etap spotkanie z pracodawcą </a:t>
            </a:r>
            <a:r>
              <a:rPr lang="pl-PL" dirty="0" smtClean="0"/>
              <a:t> prezentacja wymagań, które musi spełnić kandydat, by skutecznie zabiegać o pracę w firmie.</a:t>
            </a:r>
          </a:p>
          <a:p>
            <a:pPr marL="0" indent="0">
              <a:buNone/>
            </a:pPr>
            <a:r>
              <a:rPr lang="pl-PL" b="1" dirty="0" smtClean="0"/>
              <a:t>- V etap </a:t>
            </a:r>
            <a:r>
              <a:rPr lang="pl-PL" dirty="0" smtClean="0"/>
              <a:t>programu </a:t>
            </a:r>
            <a:r>
              <a:rPr lang="pl-PL" dirty="0"/>
              <a:t>to praktyki zawodowe skierowane do </a:t>
            </a:r>
            <a:r>
              <a:rPr lang="pl-PL" dirty="0" smtClean="0"/>
              <a:t>uczniów zainteresowanych </a:t>
            </a:r>
            <a:r>
              <a:rPr lang="pl-PL" dirty="0"/>
              <a:t>pracą w spółce. </a:t>
            </a:r>
            <a:r>
              <a:rPr lang="pl-PL" dirty="0" smtClean="0"/>
              <a:t>Najlepsi </a:t>
            </a:r>
            <a:r>
              <a:rPr lang="pl-PL" dirty="0"/>
              <a:t>praktykanci mogą w przyszłości liczyć na pracę w </a:t>
            </a:r>
            <a:r>
              <a:rPr lang="pl-PL" dirty="0" smtClean="0"/>
              <a:t>spółce.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361" y="0"/>
            <a:ext cx="2627281" cy="9852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07" y="-145697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03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Efekty działania: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3310" y="2018270"/>
            <a:ext cx="8915400" cy="4461363"/>
          </a:xfrm>
        </p:spPr>
        <p:txBody>
          <a:bodyPr>
            <a:normAutofit/>
          </a:bodyPr>
          <a:lstStyle/>
          <a:p>
            <a:r>
              <a:rPr lang="pl-PL" dirty="0" smtClean="0"/>
              <a:t>Zespół Szkół Zawodowych Nr 2 w Białymstoku pozyskał do współpracy nowego partnera – Spółkę KaN</a:t>
            </a:r>
          </a:p>
          <a:p>
            <a:r>
              <a:rPr lang="pl-PL" dirty="0" smtClean="0"/>
              <a:t>Uczniowie - uczestnicy zajęć mają stworzone możliwości uzyskiwania praktycznych umiejętności w rzeczywistych warunkach pracy, wykorzystania nowych technologii w sytuacjach zawodowych</a:t>
            </a:r>
          </a:p>
          <a:p>
            <a:r>
              <a:rPr lang="pl-PL" dirty="0" smtClean="0"/>
              <a:t>W ZSZ Nr 2 realizuje się elementy dualnego system kształcenia  w zawodzie technik mechatronik już 2013r</a:t>
            </a:r>
          </a:p>
          <a:p>
            <a:r>
              <a:rPr lang="pl-PL" dirty="0" smtClean="0"/>
              <a:t>Dzięki realizacji współpracy ZSZNr2 rozszerzył bazę miejsc, w których to uczniowie mogą odbywać praktyki i staże, a w przyszłości uzyskać pracę lub podjąć naukę na studiach na kierunku zgodnym z potrzebami przyszłego pracodawcy.</a:t>
            </a:r>
          </a:p>
          <a:p>
            <a:r>
              <a:rPr lang="pl-PL" dirty="0" smtClean="0"/>
              <a:t>Wzrost świadomości nauczycieli – nabywanie nowych umiejętności zawodowych związanych z nowymi technologiami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40" y="0"/>
            <a:ext cx="2931622" cy="10993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85" y="-162172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2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4173" y="962685"/>
            <a:ext cx="6944349" cy="1280890"/>
          </a:xfrm>
        </p:spPr>
        <p:txBody>
          <a:bodyPr/>
          <a:lstStyle/>
          <a:p>
            <a:r>
              <a:rPr lang="pl-PL" b="1" dirty="0" smtClean="0"/>
              <a:t>Efekty działania: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6168" y="1916049"/>
            <a:ext cx="10557163" cy="4322740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pl-PL" sz="4000" b="1" dirty="0" smtClean="0"/>
              <a:t>  </a:t>
            </a:r>
            <a:r>
              <a:rPr lang="pl-PL" sz="2600" b="1" dirty="0" smtClean="0"/>
              <a:t>Od września 2019r uruchomienie nowego kierunku kształcenia na potrzeby Spółki KaN w ramach </a:t>
            </a:r>
            <a:r>
              <a:rPr lang="pl-PL" sz="3000" b="1" dirty="0" smtClean="0"/>
              <a:t>projektu  </a:t>
            </a:r>
          </a:p>
          <a:p>
            <a:pPr algn="ctr" fontAlgn="base">
              <a:buNone/>
            </a:pPr>
            <a:r>
              <a:rPr lang="pl-PL" sz="3000" b="1" dirty="0" smtClean="0"/>
              <a:t>RPO.03.03.01-20-0147/17 </a:t>
            </a:r>
          </a:p>
          <a:p>
            <a:pPr algn="ctr" fontAlgn="base">
              <a:buNone/>
            </a:pPr>
            <a:r>
              <a:rPr lang="pl-PL" sz="3000" b="1" dirty="0" smtClean="0"/>
              <a:t>pt</a:t>
            </a:r>
            <a:r>
              <a:rPr lang="pl-PL" sz="3000" dirty="0" smtClean="0"/>
              <a:t>." </a:t>
            </a:r>
            <a:r>
              <a:rPr lang="pl-PL" sz="3000" b="1" dirty="0" smtClean="0"/>
              <a:t>Zespół Szkół Zawodowych Nr 2 w Białymstoku – Szkoła inteligentnych specjalizacji” </a:t>
            </a:r>
          </a:p>
          <a:p>
            <a:pPr fontAlgn="base">
              <a:buNone/>
            </a:pPr>
            <a:r>
              <a:rPr lang="pl-PL" sz="3000" b="1" dirty="0" smtClean="0"/>
              <a:t>   </a:t>
            </a:r>
            <a:r>
              <a:rPr lang="pl-PL" sz="3000" b="1" dirty="0" err="1" smtClean="0"/>
              <a:t>Poddziałanie</a:t>
            </a:r>
            <a:r>
              <a:rPr lang="pl-PL" sz="3000" b="1" dirty="0" smtClean="0"/>
              <a:t> 3.3.1 Kształcenie zawodowe młodzieży na rzecz  konkurencyjności podlaskiej gospodarki.</a:t>
            </a:r>
            <a:endParaRPr lang="pl-PL" sz="3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449" y="0"/>
            <a:ext cx="2931622" cy="10993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42" y="-104507"/>
            <a:ext cx="3130408" cy="1291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2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551</TotalTime>
  <Words>750</Words>
  <Application>Microsoft Office PowerPoint</Application>
  <PresentationFormat>Niestandardowy</PresentationFormat>
  <Paragraphs>68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Smuga</vt:lpstr>
      <vt:lpstr>  Program „Szkoła KaN” praktyczne kształcenie w zawodzie technik mechatronik</vt:lpstr>
      <vt:lpstr>Slajd 2</vt:lpstr>
      <vt:lpstr> Informacje wstępne</vt:lpstr>
      <vt:lpstr>Slajd 4</vt:lpstr>
      <vt:lpstr>Cele działania</vt:lpstr>
      <vt:lpstr>Cele działania</vt:lpstr>
      <vt:lpstr> Etapy realizacji</vt:lpstr>
      <vt:lpstr> Efekty działania: </vt:lpstr>
      <vt:lpstr>Efekty działania: </vt:lpstr>
      <vt:lpstr> Efekty działania: </vt:lpstr>
      <vt:lpstr> Informacja zwrotna </vt:lpstr>
      <vt:lpstr> Informacja zwrotna 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KaN</dc:title>
  <dc:creator>Wiesiek</dc:creator>
  <cp:lastModifiedBy>wk</cp:lastModifiedBy>
  <cp:revision>64</cp:revision>
  <dcterms:created xsi:type="dcterms:W3CDTF">2019-04-01T09:36:06Z</dcterms:created>
  <dcterms:modified xsi:type="dcterms:W3CDTF">2019-04-12T06:52:27Z</dcterms:modified>
</cp:coreProperties>
</file>