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56" r:id="rId2"/>
    <p:sldId id="336" r:id="rId3"/>
    <p:sldId id="346" r:id="rId4"/>
    <p:sldId id="337" r:id="rId5"/>
    <p:sldId id="308" r:id="rId6"/>
    <p:sldId id="339" r:id="rId7"/>
    <p:sldId id="276" r:id="rId8"/>
    <p:sldId id="349" r:id="rId9"/>
    <p:sldId id="259" r:id="rId10"/>
    <p:sldId id="347" r:id="rId11"/>
    <p:sldId id="350" r:id="rId12"/>
    <p:sldId id="325" r:id="rId13"/>
    <p:sldId id="292" r:id="rId14"/>
    <p:sldId id="351" r:id="rId15"/>
    <p:sldId id="341" r:id="rId16"/>
    <p:sldId id="329" r:id="rId17"/>
    <p:sldId id="342" r:id="rId18"/>
    <p:sldId id="343" r:id="rId19"/>
    <p:sldId id="331" r:id="rId20"/>
    <p:sldId id="326" r:id="rId21"/>
    <p:sldId id="344" r:id="rId22"/>
    <p:sldId id="333" r:id="rId23"/>
    <p:sldId id="345" r:id="rId24"/>
    <p:sldId id="334" r:id="rId25"/>
    <p:sldId id="335" r:id="rId26"/>
    <p:sldId id="355" r:id="rId27"/>
    <p:sldId id="332" r:id="rId28"/>
    <p:sldId id="352" r:id="rId29"/>
    <p:sldId id="353" r:id="rId30"/>
    <p:sldId id="354" r:id="rId31"/>
    <p:sldId id="307" r:id="rId32"/>
    <p:sldId id="323" r:id="rId33"/>
    <p:sldId id="359" r:id="rId34"/>
    <p:sldId id="356" r:id="rId35"/>
    <p:sldId id="266" r:id="rId36"/>
    <p:sldId id="357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  <a:srgbClr val="A2D547"/>
    <a:srgbClr val="5A8B25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87016" autoAdjust="0"/>
  </p:normalViewPr>
  <p:slideViewPr>
    <p:cSldViewPr>
      <p:cViewPr>
        <p:scale>
          <a:sx n="169" d="100"/>
          <a:sy n="169" d="100"/>
        </p:scale>
        <p:origin x="-18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8BF91-545C-48B1-87D4-D59868E0CB8E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2F174-E8D8-4DFF-AE94-6041DE8AB5D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6810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2F174-E8D8-4DFF-AE94-6041DE8AB5D0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3510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2F174-E8D8-4DFF-AE94-6041DE8AB5D0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594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2F174-E8D8-4DFF-AE94-6041DE8AB5D0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859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2F174-E8D8-4DFF-AE94-6041DE8AB5D0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6784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2F174-E8D8-4DFF-AE94-6041DE8AB5D0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3934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1E02-25CB-4963-84BC-0813985E7D90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5000"/>
            <a:duotone>
              <a:schemeClr val="bg2">
                <a:shade val="3000"/>
                <a:satMod val="110000"/>
              </a:schemeClr>
              <a:schemeClr val="bg2">
                <a:tint val="60000"/>
                <a:satMod val="425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6221E02-25CB-4963-84BC-0813985E7D90}" type="datetimeFigureOut">
              <a:rPr lang="pl-PL" smtClean="0"/>
              <a:pPr/>
              <a:t>11.04.2019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9B7C76-EFF2-4CD8-A475-4750F11B4BC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EKONOMIK\Desktop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3" y="466444"/>
            <a:ext cx="2053389" cy="10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/>
          <p:cNvSpPr/>
          <p:nvPr/>
        </p:nvSpPr>
        <p:spPr>
          <a:xfrm>
            <a:off x="4271989" y="931898"/>
            <a:ext cx="3193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i="1" spc="50" dirty="0" smtClean="0">
                <a:ln w="11430">
                  <a:solidFill>
                    <a:srgbClr val="92D050"/>
                  </a:solidFill>
                </a:ln>
                <a:solidFill>
                  <a:srgbClr val="5A8B25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pl-PL" sz="4000" b="1" i="1" spc="50" dirty="0" smtClean="0">
              <a:ln w="11430">
                <a:solidFill>
                  <a:srgbClr val="92D05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53746" y="5084298"/>
            <a:ext cx="832453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endParaRPr lang="pl-PL" sz="2800" b="1" cap="none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tabLst>
                <a:tab pos="4043363" algn="l"/>
              </a:tabLst>
            </a:pPr>
            <a:endParaRPr lang="pl-PL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tabLst>
                <a:tab pos="4043363" algn="l"/>
              </a:tabLst>
            </a:pPr>
            <a:r>
              <a:rPr lang="pl-PL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12 kwietnia </a:t>
            </a:r>
            <a:r>
              <a:rPr lang="pl-PL" sz="24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2019 roku</a:t>
            </a:r>
            <a:r>
              <a:rPr lang="pl-PL" sz="2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pl-PL" sz="2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265" y="260648"/>
            <a:ext cx="2857500" cy="16002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9845" y="466444"/>
            <a:ext cx="1778440" cy="1044000"/>
          </a:xfrm>
          <a:prstGeom prst="rect">
            <a:avLst/>
          </a:prstGeom>
        </p:spPr>
      </p:pic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316847" y="567100"/>
            <a:ext cx="8561437" cy="5670212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Szkoła z kartą jakości mobilności </a:t>
            </a:r>
            <a:r>
              <a:rPr lang="pl-PL" sz="2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Umiędzynarodowienie procesu kształcenia </a:t>
            </a:r>
            <a:br>
              <a:rPr lang="pl-PL" sz="2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Zespół Szkół Handlowo – Ekonomicznych </a:t>
            </a:r>
            <a:br>
              <a:rPr lang="pl-PL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im. M. Kopernika w Białymstoku  </a:t>
            </a:r>
            <a:br>
              <a:rPr lang="pl-PL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pl-PL" sz="240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KONOMIK\Desktop\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2" y="764704"/>
            <a:ext cx="3049200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EKONOMIK\Desktop\17506359_397595753957128_119960589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00" y="795082"/>
            <a:ext cx="3159000" cy="56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EKONOMIK\Desktop\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60648"/>
            <a:ext cx="3267495" cy="57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80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  <a:latin typeface="+mn-lt"/>
              </a:rPr>
              <a:t>Staże</a:t>
            </a:r>
            <a:r>
              <a:rPr lang="pl-PL" dirty="0">
                <a:solidFill>
                  <a:schemeClr val="tx1"/>
                </a:solidFill>
                <a:latin typeface="+mn-lt"/>
              </a:rPr>
              <a:t/>
            </a:r>
            <a:br>
              <a:rPr lang="pl-PL" dirty="0">
                <a:solidFill>
                  <a:schemeClr val="tx1"/>
                </a:solidFill>
                <a:latin typeface="+mn-lt"/>
              </a:rPr>
            </a:br>
            <a:r>
              <a:rPr lang="pl-PL" dirty="0">
                <a:solidFill>
                  <a:srgbClr val="C00000"/>
                </a:solidFill>
                <a:latin typeface="+mn-lt"/>
              </a:rPr>
              <a:t>Handlowcy 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pl-PL" sz="4400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86085"/>
            <a:ext cx="4104456" cy="213988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581128"/>
            <a:ext cx="6029467" cy="200575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875152"/>
            <a:ext cx="4248472" cy="205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1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EKONOMIK\Desktop\-jNc11aV22lqtTZdUja5uKERTDrLYdgL2y-XEzn-Wr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6205"/>
            <a:ext cx="4896000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KONOMIK\Desktop\17821118_397595807290456_1293258047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210" y="142628"/>
            <a:ext cx="5504000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EKONOMIK\Desktop\13081604_1011739738881613_1391863983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193" y="3573016"/>
            <a:ext cx="512948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72" y="300638"/>
            <a:ext cx="410445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7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solidFill>
                  <a:schemeClr val="tx1"/>
                </a:solidFill>
                <a:latin typeface="+mn-lt"/>
              </a:rPr>
              <a:t>Staże</a:t>
            </a:r>
            <a:r>
              <a:rPr lang="pl-PL" sz="3600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pl-PL" sz="3600" dirty="0" smtClean="0">
                <a:solidFill>
                  <a:schemeClr val="tx1"/>
                </a:solidFill>
                <a:latin typeface="+mn-lt"/>
              </a:rPr>
            </a:br>
            <a:r>
              <a:rPr lang="pl-PL" sz="3600" dirty="0" smtClean="0">
                <a:latin typeface="+mn-lt"/>
              </a:rPr>
              <a:t> </a:t>
            </a:r>
            <a:r>
              <a:rPr lang="pl-PL" sz="3600" dirty="0" smtClean="0">
                <a:solidFill>
                  <a:srgbClr val="C00000"/>
                </a:solidFill>
                <a:latin typeface="+mn-lt"/>
              </a:rPr>
              <a:t>Ekonomiści </a:t>
            </a:r>
            <a:endParaRPr lang="pl-PL" sz="36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3528392" cy="201622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628800"/>
            <a:ext cx="5093816" cy="229455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23" y="4149080"/>
            <a:ext cx="3326370" cy="230425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518" y="4150661"/>
            <a:ext cx="4540636" cy="230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Picture 2" descr="C:\Users\EKONOMIK\Desktop\WP_20170324_16_07_30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88819"/>
            <a:ext cx="6577396" cy="37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EKONOMIK\Desktop\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09111"/>
            <a:ext cx="4656000" cy="34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EKONOMIK\Desktop\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6" y="3789040"/>
            <a:ext cx="4661656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48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947" y="1052736"/>
            <a:ext cx="7431128" cy="3429844"/>
          </a:xfrm>
          <a:prstGeom prst="rect">
            <a:avLst/>
          </a:prstGeom>
        </p:spPr>
      </p:pic>
      <p:pic>
        <p:nvPicPr>
          <p:cNvPr id="5" name="Picture 3" descr="C:\Users\EKONOMIK\Desktop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2" y="149861"/>
            <a:ext cx="1345324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1" y="81741"/>
            <a:ext cx="1414281" cy="792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352" y="135741"/>
            <a:ext cx="1165185" cy="68400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83567" y="4661575"/>
            <a:ext cx="76935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Wyjazdy w  ramach projektu w latach 2017- 2019  </a:t>
            </a: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 hotelarstwa - Francji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(Nicea), </a:t>
            </a:r>
            <a:endParaRPr lang="pl-PL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ekonomista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handlowiec  - Hiszpanii (Barcelona),   nauczyciele 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shadowing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Holandii, Irlandii, </a:t>
            </a:r>
          </a:p>
          <a:p>
            <a:pPr algn="ctr"/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Hiszpanii i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Malcie . </a:t>
            </a:r>
          </a:p>
        </p:txBody>
      </p:sp>
    </p:spTree>
    <p:extLst>
      <p:ext uri="{BB962C8B-B14F-4D97-AF65-F5344CB8AC3E}">
        <p14:creationId xmlns:p14="http://schemas.microsoft.com/office/powerpoint/2010/main" val="42010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2000" dirty="0">
              <a:solidFill>
                <a:srgbClr val="00FF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>
          <a:xfrm>
            <a:off x="0" y="5412630"/>
            <a:ext cx="9143999" cy="1445369"/>
          </a:xfrm>
        </p:spPr>
        <p:txBody>
          <a:bodyPr>
            <a:normAutofit/>
          </a:bodyPr>
          <a:lstStyle/>
          <a:p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 latach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2018 -2020 młodzież klas drugich i trzecich wyjedzie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miesięczne i dwutygodniowe praktyki do Hiszpanii i Portugalii </a:t>
            </a:r>
            <a:b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nauczyciele na pięciodniowe </a:t>
            </a:r>
            <a:r>
              <a:rPr lang="pl-PL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wyjazdy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Hiszpanii, Portugalii i Grecji.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438" y="988170"/>
            <a:ext cx="7161534" cy="4424460"/>
          </a:xfrm>
          <a:prstGeom prst="rect">
            <a:avLst/>
          </a:prstGeom>
        </p:spPr>
      </p:pic>
      <p:pic>
        <p:nvPicPr>
          <p:cNvPr id="5" name="Picture 3" descr="C:\Users\EKONOMIK\Desktop\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6" y="60684"/>
            <a:ext cx="1345324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1" y="86096"/>
            <a:ext cx="1478568" cy="828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350" y="68096"/>
            <a:ext cx="1165185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4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Etapy budowania </a:t>
            </a: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programu stażu wysokiej jakości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endParaRPr lang="pl-PL" sz="24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przygotowujące mobilność.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w trakcie trwania mobilności.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kończące mobilność.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56" y="3724628"/>
            <a:ext cx="4141226" cy="311404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766023"/>
            <a:ext cx="4102964" cy="3072650"/>
          </a:xfrm>
          <a:prstGeom prst="rect">
            <a:avLst/>
          </a:prstGeom>
        </p:spPr>
      </p:pic>
      <p:pic>
        <p:nvPicPr>
          <p:cNvPr id="6" name="Picture 3" descr="C:\Users\EKONOMIK\Desktop\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2" y="149861"/>
            <a:ext cx="1345324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1" y="86096"/>
            <a:ext cx="1478568" cy="8280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2349" y="149861"/>
            <a:ext cx="1165185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8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Działania przygotowujące </a:t>
            </a:r>
            <a:r>
              <a:rPr lang="pl-PL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mobilność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4968592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Uzgodnienie programów praktyk z pracodawcami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kraju.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Dobór odpowiednich miejsc praktyk uzgodnionych 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organizacją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pośredniczącą – </a:t>
            </a:r>
          </a:p>
          <a:p>
            <a:pPr marL="137160" indent="0">
              <a:buNone/>
            </a:pPr>
            <a:r>
              <a:rPr lang="pl-PL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</a:t>
            </a:r>
            <a:r>
              <a:rPr lang="pl-PL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nasza dewiza  uczymy </a:t>
            </a:r>
            <a:r>
              <a:rPr lang="pl-PL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 od </a:t>
            </a:r>
            <a:r>
              <a:rPr lang="pl-PL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najlepszych</a:t>
            </a:r>
            <a:r>
              <a:rPr lang="pl-PL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Szczegółowe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przygotowanie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programu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stażu uzgodnione z organizacją pośredniczącą za granicą. 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r>
              <a:rPr lang="pl-PL" dirty="0" smtClean="0"/>
              <a:t> </a:t>
            </a:r>
            <a:endParaRPr lang="pl-PL" dirty="0"/>
          </a:p>
          <a:p>
            <a:pPr>
              <a:buFont typeface="Courier New" panose="02070309020205020404" pitchFamily="49" charset="0"/>
              <a:buChar char="o"/>
            </a:pPr>
            <a:endParaRPr lang="pl-PL" dirty="0" smtClean="0"/>
          </a:p>
          <a:p>
            <a:endParaRPr lang="pl-PL" dirty="0"/>
          </a:p>
        </p:txBody>
      </p:sp>
      <p:pic>
        <p:nvPicPr>
          <p:cNvPr id="2050" name="Picture 2" descr="C:\Users\EKONOMIK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013176"/>
            <a:ext cx="420151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8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Działania przygotowujące </a:t>
            </a:r>
            <a:r>
              <a:rPr lang="pl-PL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mobilność</a:t>
            </a:r>
            <a:endParaRPr lang="pl-PL" sz="3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00344"/>
            <a:ext cx="8449725" cy="4099594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Właściwa rekrutacja  uczestników.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Przygotowanie językowe na odpowiednim poziomie.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Konsultacje z języka  angielskiego branżowego, prowadzone przez nauczycieli uczących  w szkole.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Dobór odpowiednich opiekunów na czas stażu. </a:t>
            </a:r>
            <a:endParaRPr lang="pl-PL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EKONOMIK\Desktop\1_Kurs-jezyka-rosyjskiego-od-podstaw_900x7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30" y="4077072"/>
            <a:ext cx="4869874" cy="254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54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Zanim doszliśmy do karty jakości mobilności </a:t>
            </a:r>
            <a:endParaRPr lang="pl-PL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066638"/>
            <a:ext cx="8892480" cy="56027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pl-PL" sz="2400" dirty="0" smtClean="0"/>
          </a:p>
          <a:p>
            <a:pPr marL="137160" indent="0">
              <a:buNone/>
            </a:pPr>
            <a:endParaRPr lang="pl-PL" sz="2400" dirty="0" smtClean="0"/>
          </a:p>
          <a:p>
            <a:pPr marL="137160" indent="0">
              <a:buNone/>
            </a:pPr>
            <a:endParaRPr lang="pl-PL" sz="2400" dirty="0" smtClean="0"/>
          </a:p>
        </p:txBody>
      </p:sp>
      <p:pic>
        <p:nvPicPr>
          <p:cNvPr id="4" name="Picture 3" descr="C:\Users\EKONOMIK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0" y="332656"/>
            <a:ext cx="106209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59" y="332656"/>
            <a:ext cx="1414281" cy="792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368" y="296656"/>
            <a:ext cx="1042534" cy="612000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457200" y="2564904"/>
            <a:ext cx="83632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2012/2013 - Leonardo da Vinci</a:t>
            </a:r>
          </a:p>
          <a:p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„Staż zagraniczny- szansą dla młodego hotelarza ”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2013/2014  - Leonardo da Vinci  </a:t>
            </a:r>
          </a:p>
          <a:p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Dziś uczeń ZSHE- jutro mobilny pracownik </a:t>
            </a:r>
            <a:b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na Europejskim Rynku Pracy ”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2014/2015 - POWER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 Zaangażowanie lokalnego biznesu i społeczności lokalnej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efektywne kształcenie zawodowe - zagraniczna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praktyka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obserwacyjna nauczycieli ZSHE ” </a:t>
            </a:r>
          </a:p>
        </p:txBody>
      </p:sp>
    </p:spTree>
    <p:extLst>
      <p:ext uri="{BB962C8B-B14F-4D97-AF65-F5344CB8AC3E}">
        <p14:creationId xmlns:p14="http://schemas.microsoft.com/office/powerpoint/2010/main" val="1983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5836" y="0"/>
            <a:ext cx="8229600" cy="994122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Kursy języka portugalskiego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0" y="1052736"/>
            <a:ext cx="4121253" cy="309634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296" y="1052737"/>
            <a:ext cx="4572396" cy="309634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99" y="3962149"/>
            <a:ext cx="4913802" cy="289585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9462" y="4312635"/>
            <a:ext cx="2040850" cy="2340000"/>
          </a:xfrm>
          <a:prstGeom prst="rect">
            <a:avLst/>
          </a:prstGeom>
        </p:spPr>
      </p:pic>
      <p:pic>
        <p:nvPicPr>
          <p:cNvPr id="7170" name="Picture 2" descr="C:\Users\EKONOMIK\Desktop\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962149"/>
            <a:ext cx="159738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61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39552" y="-32574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Działania przygotowujące </a:t>
            </a:r>
            <a:r>
              <a:rPr lang="pl-PL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mobilność</a:t>
            </a:r>
            <a:endParaRPr lang="pl-PL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508535" y="1124744"/>
            <a:ext cx="8229600" cy="2299394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Przygotowania kulturowe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dni kultury ………...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Działania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adaptacji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nowym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środowisku- spotkania z pedagogiem i doradcą zawodowym.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EKONOMIK\Desktop\IMG_07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08920"/>
            <a:ext cx="4587707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937" y="3068960"/>
            <a:ext cx="5431036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2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Działania przygotowujące mobilność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1260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Miejsce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zakwaterowania uczestników.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Przygotowanie niezbędnej dokumentacji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przed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wyjazdem w tym kontrakty.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Spotkania z rodzicami, uświadamiające, że jadą </a:t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pracy a nie na wakacje.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Zadbanie o odpowiedni strój do zawodu.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Ubezpieczenia.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Program. </a:t>
            </a:r>
          </a:p>
        </p:txBody>
      </p:sp>
      <p:pic>
        <p:nvPicPr>
          <p:cNvPr id="5" name="Picture 4" descr="C:\Users\EKONOMIK\Desktop\IMG_07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49" y="3618590"/>
            <a:ext cx="2141151" cy="321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KONOMIK\Desktop\IMG_0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07299"/>
            <a:ext cx="3924680" cy="261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13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r>
              <a:rPr lang="pl-PL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Działania </a:t>
            </a:r>
            <a:r>
              <a:rPr lang="pl-PL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przygotowujące mobilność</a:t>
            </a:r>
            <a:endParaRPr lang="pl-PL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EKONOMIK\Desktop\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00627"/>
            <a:ext cx="4533734" cy="30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EKONOMIK\Desktop\IMG_082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56792"/>
            <a:ext cx="3140586" cy="47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EKONOMIK\Desktop\IMG_07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4695653" cy="31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85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Działania w trakcie </a:t>
            </a:r>
            <a:r>
              <a:rPr lang="pl-PL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mobilności</a:t>
            </a:r>
            <a:endParaRPr lang="pl-PL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04060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Spotkanie z organizacją pośredniczącą po przyjeździe grupy.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z organizacją pośredniczącą w czasie trwania praktyki.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podczas staży ( </a:t>
            </a: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min. 2 razy w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tygodniu </a:t>
            </a: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Stosowanie "Zasad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Dobrej Praktyki" - zwrócenie uwagi </a:t>
            </a: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aspekty teoretycznego i praktycznego kształcenia młodzieży </a:t>
            </a: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uwzględniające </a:t>
            </a:r>
            <a:r>
              <a:rPr lang="pl-P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rzeczywiste oczekiwania pracodawców </a:t>
            </a: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 granicą.</a:t>
            </a:r>
            <a:endParaRPr lang="pl-PL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Codzienne spotkania </a:t>
            </a:r>
            <a:endParaRPr lang="pl-PL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r>
              <a:rPr lang="pl-PL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ewaluacyjne z młodzieżą .</a:t>
            </a:r>
          </a:p>
          <a:p>
            <a:endParaRPr lang="pl-PL" sz="2400" dirty="0" smtClean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pic>
        <p:nvPicPr>
          <p:cNvPr id="9218" name="Picture 2" descr="C:\Users\EKONOMIK\Desktop\13103381_851344331661376_632777693062430133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37112"/>
            <a:ext cx="4114800" cy="231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4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3659" y="-243408"/>
            <a:ext cx="8229600" cy="1143000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Działania w trakcie mobilności</a:t>
            </a:r>
            <a:endParaRPr lang="pl-PL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0631" y="764704"/>
            <a:ext cx="8229600" cy="470916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Relacje z pobytu grupy wysyłane cyklicznie </a:t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kierownika kształcenia praktycznego.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Poznanie kultury kraju praktyki: wycieczki , warsztaty kulinarne, lekcje języka danego kraju.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EKONOMIK\Desktop\12993381_1058686270845048_165354562669139117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08239"/>
            <a:ext cx="2304256" cy="410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EKONOMIK\Desktop\13061981_849365501859259_3049893219201682406_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24944"/>
            <a:ext cx="480888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KONOMIK\Desktop\por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28" y="2672944"/>
            <a:ext cx="5938816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79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457200" y="260648"/>
            <a:ext cx="8229600" cy="103770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smtClean="0">
                <a:latin typeface="+mn-lt"/>
              </a:rPr>
              <a:t>Lizbona i Povoa de Varzim </a:t>
            </a:r>
            <a:br>
              <a:rPr lang="pl-PL" sz="4400" smtClean="0">
                <a:latin typeface="+mn-lt"/>
              </a:rPr>
            </a:br>
            <a:endParaRPr lang="pl-PL" sz="3600" dirty="0">
              <a:latin typeface="+mn-lt"/>
            </a:endParaRPr>
          </a:p>
        </p:txBody>
      </p:sp>
      <p:pic>
        <p:nvPicPr>
          <p:cNvPr id="4" name="Picture 4" descr="http://i.wp.pl/a/f/jpeg/32312/lizbona_650_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952091"/>
            <a:ext cx="4186808" cy="2664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415" y="3717033"/>
            <a:ext cx="4132385" cy="262188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980728"/>
            <a:ext cx="4320480" cy="2664296"/>
          </a:xfrm>
          <a:prstGeom prst="rect">
            <a:avLst/>
          </a:prstGeom>
        </p:spPr>
      </p:pic>
      <p:pic>
        <p:nvPicPr>
          <p:cNvPr id="7" name="Picture 6" descr="http://www.przewodniki24.pl/wp-content/uploads/2014/08/lizbona-atrakcj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3" y="3717033"/>
            <a:ext cx="4320480" cy="2834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6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Autofit/>
          </a:bodyPr>
          <a:lstStyle/>
          <a:p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Działania </a:t>
            </a:r>
            <a:r>
              <a:rPr lang="pl-PL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kończące </a:t>
            </a:r>
            <a:r>
              <a:rPr lang="pl-PL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mobilność</a:t>
            </a:r>
            <a:r>
              <a:rPr lang="pl-PL" sz="3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dirty="0"/>
              <a:t/>
            </a:r>
            <a:br>
              <a:rPr lang="pl-PL" sz="3600" dirty="0"/>
            </a:br>
            <a:r>
              <a:rPr lang="pl-PL" sz="3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5008"/>
            <a:ext cx="8229600" cy="518435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Certyfikaty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Listy referencyjne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Europass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Mobility</a:t>
            </a:r>
            <a:endParaRPr lang="pl-PL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Ecvet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potwierdzony w kraju )</a:t>
            </a:r>
          </a:p>
          <a:p>
            <a:pPr>
              <a:buFont typeface="Courier New" panose="02070309020205020404" pitchFamily="49" charset="0"/>
              <a:buChar char="o"/>
            </a:pPr>
            <a:endParaRPr lang="pl-PL" sz="2400" dirty="0"/>
          </a:p>
        </p:txBody>
      </p:sp>
      <p:pic>
        <p:nvPicPr>
          <p:cNvPr id="4" name="Picture 4" descr="C:\Users\ekonomik\Desktop\Konferencja Portugalia\f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1" y="3573008"/>
            <a:ext cx="3264455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ekonomik\Desktop\Konferencja Portugalia\europas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5" y="3573008"/>
            <a:ext cx="3538069" cy="32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KONOMIK\Desktop\WP_20160413_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125008"/>
            <a:ext cx="2670624" cy="47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70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539552" y="251025"/>
            <a:ext cx="7690048" cy="850106"/>
          </a:xfrm>
        </p:spPr>
        <p:txBody>
          <a:bodyPr>
            <a:normAutofit fontScale="90000"/>
          </a:bodyPr>
          <a:lstStyle/>
          <a:p>
            <a:r>
              <a:rPr lang="pl-PL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Działania kończące mobilność</a:t>
            </a:r>
            <a:br>
              <a:rPr lang="pl-PL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341367" y="802857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/>
              <a:t>Konferencje podsumowujące wyjazdy</a:t>
            </a:r>
            <a:endParaRPr lang="pl-PL" sz="3200" dirty="0"/>
          </a:p>
        </p:txBody>
      </p:sp>
      <p:pic>
        <p:nvPicPr>
          <p:cNvPr id="3075" name="Picture 3" descr="C:\Users\EKONOMIK\Desktop\IMG_64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3" y="3405931"/>
            <a:ext cx="502200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761" y="3582000"/>
            <a:ext cx="4364239" cy="3276000"/>
          </a:xfrm>
          <a:prstGeom prst="rect">
            <a:avLst/>
          </a:prstGeom>
        </p:spPr>
      </p:pic>
      <p:pic>
        <p:nvPicPr>
          <p:cNvPr id="1027" name="Picture 3" descr="C:\Users\EKONOMIK\Desktop\IMG_7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87" y="1387632"/>
            <a:ext cx="4156726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KONOMIK\Desktop\IMG_69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42" y="1387632"/>
            <a:ext cx="377884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33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935687" y="260648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pl-PL" sz="3600" dirty="0">
              <a:latin typeface="+mn-lt"/>
            </a:endParaRPr>
          </a:p>
        </p:txBody>
      </p:sp>
      <p:pic>
        <p:nvPicPr>
          <p:cNvPr id="2050" name="Picture 2" descr="C:\Users\EKONOMIK\Desktop\IMG_6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8" y="129226"/>
            <a:ext cx="4590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263" y="3989368"/>
            <a:ext cx="4694327" cy="2804403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65" y="3310467"/>
            <a:ext cx="3279123" cy="350168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356" y="-25715"/>
            <a:ext cx="3898140" cy="39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1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661648" cy="1224136"/>
          </a:xfrm>
        </p:spPr>
        <p:txBody>
          <a:bodyPr>
            <a:noAutofit/>
          </a:bodyPr>
          <a:lstStyle/>
          <a:p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b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 </a:t>
            </a:r>
            <a:r>
              <a:rPr lang="pl-PL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(…) </a:t>
            </a:r>
            <a:r>
              <a:rPr lang="pl-PL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nie ma nic piękniejszego nic potężniejszego niż to </a:t>
            </a:r>
            <a:r>
              <a:rPr lang="pl-PL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dążenie naprzód (…)”</a:t>
            </a:r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</a:t>
            </a:r>
            <a:r>
              <a:rPr lang="pl-PL" sz="18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Zbigniew Herbert</a:t>
            </a:r>
            <a:r>
              <a:rPr lang="pl-PL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9712" y="2204864"/>
            <a:ext cx="4680350" cy="4896544"/>
          </a:xfrm>
          <a:prstGeom prst="rect">
            <a:avLst/>
          </a:prstGeom>
        </p:spPr>
      </p:pic>
      <p:pic>
        <p:nvPicPr>
          <p:cNvPr id="5" name="Picture 3" descr="C:\Users\EKONOMIK\Desktop\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6" y="127430"/>
            <a:ext cx="1062098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127430"/>
            <a:ext cx="1414281" cy="792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368" y="127430"/>
            <a:ext cx="104253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4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22" y="188640"/>
            <a:ext cx="4970447" cy="309634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21" y="3606334"/>
            <a:ext cx="4970447" cy="2867068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224122"/>
            <a:ext cx="4359018" cy="424928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71693"/>
            <a:ext cx="4503034" cy="253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3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Wypowiedzi uczniów </a:t>
            </a:r>
            <a:endParaRPr lang="pl-PL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0" y="1600200"/>
            <a:ext cx="9036496" cy="5257800"/>
          </a:xfrm>
        </p:spPr>
        <p:txBody>
          <a:bodyPr>
            <a:normAutofit lnSpcReduction="10000"/>
          </a:bodyPr>
          <a:lstStyle/>
          <a:p>
            <a:pPr marL="137160" indent="0" algn="just">
              <a:buNone/>
            </a:pPr>
            <a:r>
              <a:rPr lang="pl-PL" b="1" dirty="0" smtClean="0">
                <a:latin typeface="Harrington" panose="04040505050A02020702" pitchFamily="82" charset="0"/>
              </a:rPr>
              <a:t>„</a:t>
            </a:r>
            <a:r>
              <a:rPr lang="pl-PL" i="1" dirty="0" smtClean="0">
                <a:latin typeface="Georgia" panose="02040502050405020303" pitchFamily="18" charset="0"/>
              </a:rPr>
              <a:t>Od </a:t>
            </a:r>
            <a:r>
              <a:rPr lang="pl-PL" i="1" dirty="0">
                <a:latin typeface="Georgia" panose="02040502050405020303" pitchFamily="18" charset="0"/>
              </a:rPr>
              <a:t>kiedy uczymy się w ZSHE marzyliśmy </a:t>
            </a:r>
            <a:r>
              <a:rPr lang="pl-PL" i="1" dirty="0" smtClean="0">
                <a:latin typeface="Georgia" panose="02040502050405020303" pitchFamily="18" charset="0"/>
              </a:rPr>
              <a:t/>
            </a:r>
            <a:br>
              <a:rPr lang="pl-PL" i="1" dirty="0" smtClean="0">
                <a:latin typeface="Georgia" panose="02040502050405020303" pitchFamily="18" charset="0"/>
              </a:rPr>
            </a:br>
            <a:r>
              <a:rPr lang="pl-PL" i="1" dirty="0" smtClean="0">
                <a:latin typeface="Georgia" panose="02040502050405020303" pitchFamily="18" charset="0"/>
              </a:rPr>
              <a:t>o </a:t>
            </a:r>
            <a:r>
              <a:rPr lang="pl-PL" i="1" dirty="0">
                <a:latin typeface="Georgia" panose="02040502050405020303" pitchFamily="18" charset="0"/>
              </a:rPr>
              <a:t>praktykach zagranicznych. Dostaliśmy taką szansę. Wyjechaliśmy do Lizbony. Poznaliśmy tajniki pracy oraz zdobyliśmy duże doświadczenie. </a:t>
            </a:r>
            <a:endParaRPr lang="pl-PL" i="1" dirty="0" smtClean="0">
              <a:latin typeface="Georgia" panose="02040502050405020303" pitchFamily="18" charset="0"/>
            </a:endParaRPr>
          </a:p>
          <a:p>
            <a:pPr marL="137160" indent="0" algn="just">
              <a:buNone/>
            </a:pPr>
            <a:r>
              <a:rPr lang="pl-PL" i="1" dirty="0" smtClean="0">
                <a:latin typeface="Georgia" panose="02040502050405020303" pitchFamily="18" charset="0"/>
              </a:rPr>
              <a:t>Wierzymy, </a:t>
            </a:r>
            <a:r>
              <a:rPr lang="pl-PL" i="1" dirty="0">
                <a:latin typeface="Georgia" panose="02040502050405020303" pitchFamily="18" charset="0"/>
              </a:rPr>
              <a:t>że pomoże </a:t>
            </a:r>
            <a:r>
              <a:rPr lang="pl-PL" i="1" dirty="0" smtClean="0">
                <a:latin typeface="Georgia" panose="02040502050405020303" pitchFamily="18" charset="0"/>
              </a:rPr>
              <a:t>nam to  </a:t>
            </a:r>
            <a:r>
              <a:rPr lang="pl-PL" i="1" dirty="0">
                <a:latin typeface="Georgia" panose="02040502050405020303" pitchFamily="18" charset="0"/>
              </a:rPr>
              <a:t>w znalezieniu przyszłej pracy. Uważamy, iż praktyki </a:t>
            </a:r>
            <a:r>
              <a:rPr lang="pl-PL" i="1" dirty="0" smtClean="0">
                <a:latin typeface="Georgia" panose="02040502050405020303" pitchFamily="18" charset="0"/>
              </a:rPr>
              <a:t>w </a:t>
            </a:r>
            <a:r>
              <a:rPr lang="pl-PL" i="1" dirty="0">
                <a:latin typeface="Georgia" panose="02040502050405020303" pitchFamily="18" charset="0"/>
              </a:rPr>
              <a:t>Portugalii były jednymi z cenniejszych </a:t>
            </a:r>
            <a:r>
              <a:rPr lang="pl-PL" i="1" dirty="0" smtClean="0">
                <a:latin typeface="Georgia" panose="02040502050405020303" pitchFamily="18" charset="0"/>
              </a:rPr>
              <a:t>doświadczeń </a:t>
            </a:r>
            <a:r>
              <a:rPr lang="pl-PL" i="1" dirty="0">
                <a:latin typeface="Georgia" panose="02040502050405020303" pitchFamily="18" charset="0"/>
              </a:rPr>
              <a:t>w naszym życiu. Jesteśmy zadowoleni </a:t>
            </a:r>
            <a:r>
              <a:rPr lang="pl-PL" i="1" dirty="0" smtClean="0">
                <a:latin typeface="Georgia" panose="02040502050405020303" pitchFamily="18" charset="0"/>
              </a:rPr>
              <a:t>z </a:t>
            </a:r>
            <a:r>
              <a:rPr lang="pl-PL" i="1" dirty="0">
                <a:latin typeface="Georgia" panose="02040502050405020303" pitchFamily="18" charset="0"/>
              </a:rPr>
              <a:t>wyborów, które doprowadziły nas do tej szkoły. Portugalia to piękny kraj, nigdy nie zapomnimy również widoków, które mogliśmy oglądać dzięki wyjazdowi. </a:t>
            </a:r>
            <a:endParaRPr lang="pl-PL" i="1" dirty="0" smtClean="0">
              <a:latin typeface="Georgia" panose="02040502050405020303" pitchFamily="18" charset="0"/>
            </a:endParaRPr>
          </a:p>
          <a:p>
            <a:pPr marL="137160" indent="0">
              <a:buNone/>
            </a:pPr>
            <a:r>
              <a:rPr lang="pl-PL" i="1" dirty="0">
                <a:latin typeface="Georgia" panose="02040502050405020303" pitchFamily="18" charset="0"/>
              </a:rPr>
              <a:t> </a:t>
            </a:r>
            <a:r>
              <a:rPr lang="pl-PL" i="1" dirty="0" smtClean="0">
                <a:latin typeface="Georgia" panose="02040502050405020303" pitchFamily="18" charset="0"/>
              </a:rPr>
              <a:t>                                         Dziękujemy!!!”</a:t>
            </a:r>
            <a:endParaRPr lang="pl-PL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2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http://www.ekonomik.bialystok.pl/j/images/grudzien_20162.jpg"/>
          <p:cNvPicPr>
            <a:picLocks noGrp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8" y="54931"/>
            <a:ext cx="4965700" cy="673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399"/>
            <a:ext cx="432945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70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Projekty realizowane 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ramach karty jakości </a:t>
            </a: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mobilności: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129" y="1600200"/>
            <a:ext cx="8713351" cy="355699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pl-PL" dirty="0"/>
              <a:t>„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Innowacyjne  i skuteczne kształcenie zawodowe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ZSHE”- praktyki uczniów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shadowing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nauczycieli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"Nauczycielem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wszystkiego jest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praktyk”- </a:t>
            </a:r>
          </a:p>
          <a:p>
            <a:pPr marL="457200" lvl="1" indent="0">
              <a:buNone/>
            </a:pP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staże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zagraniczne uczniów ZSHE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shadowing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nauczycieli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Hiszpanii,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Portugalii i Grecji </a:t>
            </a: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941168"/>
            <a:ext cx="2743438" cy="162167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29" y="4922422"/>
            <a:ext cx="2904180" cy="162167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75" y="5345978"/>
            <a:ext cx="2088232" cy="105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7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594" y="21113"/>
            <a:ext cx="8948901" cy="1498178"/>
          </a:xfrm>
        </p:spPr>
        <p:txBody>
          <a:bodyPr>
            <a:noAutofit/>
          </a:bodyPr>
          <a:lstStyle/>
          <a:p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4000" dirty="0">
                <a:solidFill>
                  <a:schemeClr val="tx1"/>
                </a:solidFill>
              </a:rPr>
              <a:t>„</a:t>
            </a: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Innowacyjne  i skuteczne kształcenie zawodowe </a:t>
            </a:r>
            <a:b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ZSHE”- praktyki uczniów i </a:t>
            </a:r>
            <a:r>
              <a:rPr lang="pl-PL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job</a:t>
            </a: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shadowing</a:t>
            </a: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nauczycieli</a:t>
            </a:r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874" y="1196752"/>
            <a:ext cx="2253385" cy="1332000"/>
          </a:xfrm>
          <a:prstGeom prst="rect">
            <a:avLst/>
          </a:prstGeom>
        </p:spPr>
      </p:pic>
      <p:pic>
        <p:nvPicPr>
          <p:cNvPr id="2051" name="Picture 3" descr="C:\Users\EKONOMIK\Desktop\20180509_1402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78450"/>
            <a:ext cx="3024000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/>
          <p:nvPr/>
        </p:nvPicPr>
        <p:blipFill>
          <a:blip r:embed="rId4"/>
          <a:stretch>
            <a:fillRect/>
          </a:stretch>
        </p:blipFill>
        <p:spPr>
          <a:xfrm>
            <a:off x="4067944" y="1196752"/>
            <a:ext cx="4801870" cy="3599815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879" y="4122000"/>
            <a:ext cx="3648000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8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89" y="262881"/>
            <a:ext cx="5140034" cy="308830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453" y="269105"/>
            <a:ext cx="4483662" cy="336124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8" y="3376190"/>
            <a:ext cx="4552075" cy="341405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453" y="3429000"/>
            <a:ext cx="4404664" cy="33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2030" y="332656"/>
            <a:ext cx="8229600" cy="576064"/>
          </a:xfrm>
        </p:spPr>
        <p:txBody>
          <a:bodyPr>
            <a:noAutofit/>
          </a:bodyPr>
          <a:lstStyle/>
          <a:p>
            <a: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latin typeface="+mn-lt"/>
              </a:rPr>
              <a:t/>
            </a:r>
            <a:br>
              <a:rPr lang="pl-PL" sz="3200" dirty="0">
                <a:latin typeface="+mn-lt"/>
              </a:rPr>
            </a:br>
            <a:endParaRPr lang="pl-PL" sz="3200" dirty="0">
              <a:latin typeface="+mn-lt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7776864" cy="3600400"/>
          </a:xfrm>
        </p:spPr>
        <p:txBody>
          <a:bodyPr>
            <a:normAutofit/>
          </a:bodyPr>
          <a:lstStyle/>
          <a:p>
            <a:r>
              <a:rPr lang="pl-PL" sz="3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Szczegółowy opis działań projektowych znajduje się na stronie </a:t>
            </a:r>
            <a:r>
              <a:rPr lang="pl-PL" sz="3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internetowej szkoły </a:t>
            </a:r>
            <a:br>
              <a:rPr lang="pl-PL" sz="3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5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3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zakładce projekty )</a:t>
            </a:r>
            <a:br>
              <a:rPr lang="pl-PL" sz="35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35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dirty="0" smtClean="0"/>
              <a:t>https</a:t>
            </a:r>
            <a:r>
              <a:rPr lang="pl-PL" dirty="0"/>
              <a:t>://www.ekonomik.bialystok.pl</a:t>
            </a:r>
            <a:r>
              <a:rPr lang="pl-PL" dirty="0" smtClean="0"/>
              <a:t>/</a:t>
            </a:r>
            <a:r>
              <a:rPr lang="pl-PL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436096" y="5301208"/>
            <a:ext cx="32066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uwagę:</a:t>
            </a:r>
          </a:p>
          <a:p>
            <a:r>
              <a:rPr lang="pl-PL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Wojciech Janowicz</a:t>
            </a:r>
          </a:p>
          <a:p>
            <a:r>
              <a:rPr lang="pl-PL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Dyrektor</a:t>
            </a:r>
          </a:p>
          <a:p>
            <a:r>
              <a:rPr lang="pl-PL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ZSH-E w Białymstoku  </a:t>
            </a:r>
            <a:endParaRPr lang="pl-PL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97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611560" y="1700808"/>
            <a:ext cx="7920880" cy="439248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endParaRPr lang="pl-PL" sz="3200" dirty="0" smtClean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endParaRPr lang="pl-PL" sz="3500" b="1" u="sng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pl-PL" sz="38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Karta </a:t>
            </a:r>
            <a:r>
              <a:rPr lang="pl-PL" sz="3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jakości </a:t>
            </a:r>
            <a:r>
              <a:rPr lang="pl-PL" sz="38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mobilności</a:t>
            </a:r>
          </a:p>
          <a:p>
            <a:pPr marL="137160" indent="0" algn="ctr">
              <a:buNone/>
            </a:pPr>
            <a:endParaRPr lang="pl-PL" sz="3500" b="1" u="sng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Akredytacja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Agencji,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umożliwia składanie  </a:t>
            </a:r>
          </a:p>
          <a:p>
            <a:pPr marL="137160" indent="0" algn="ctr">
              <a:buNone/>
            </a:pP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kolejnych konkursach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wniosków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projekty mobilności w obszarze kształcenia i szkolenia zawodowego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aplikowane w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uproszczonej procedurze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7160" indent="0">
              <a:buNone/>
            </a:pPr>
            <a:endParaRPr lang="pl-PL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Możliwość pisania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kilku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działań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jednym </a:t>
            </a:r>
            <a:r>
              <a:rPr lang="pl-PL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projekcie</a:t>
            </a:r>
            <a:r>
              <a:rPr lang="pl-P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l-PL" dirty="0" smtClean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894" y="404664"/>
            <a:ext cx="2744999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83498"/>
          </a:xfrm>
        </p:spPr>
        <p:txBody>
          <a:bodyPr>
            <a:normAutofit fontScale="90000"/>
          </a:bodyPr>
          <a:lstStyle/>
          <a:p>
            <a:r>
              <a:rPr lang="pl-PL" sz="4400" dirty="0" smtClean="0">
                <a:latin typeface="+mn-lt"/>
              </a:rPr>
              <a:t/>
            </a:r>
            <a:br>
              <a:rPr lang="pl-PL" sz="4400" dirty="0" smtClean="0">
                <a:latin typeface="+mn-lt"/>
              </a:rPr>
            </a:br>
            <a:r>
              <a:rPr lang="pl-PL" sz="4000" dirty="0" smtClean="0">
                <a:latin typeface="+mn-lt"/>
              </a:rPr>
              <a:t>Karta jakości mobilności </a:t>
            </a:r>
            <a:endParaRPr lang="pl-PL" sz="4000" dirty="0">
              <a:latin typeface="+mn-lt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182" y="1772816"/>
            <a:ext cx="7416824" cy="4680520"/>
          </a:xfrm>
          <a:prstGeom prst="rect">
            <a:avLst/>
          </a:prstGeom>
        </p:spPr>
      </p:pic>
      <p:pic>
        <p:nvPicPr>
          <p:cNvPr id="5" name="Picture 3" descr="C:\Users\EKONOMIK\Desktop\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088"/>
            <a:ext cx="1345324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1168" y="81741"/>
            <a:ext cx="1542852" cy="864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909" y="189741"/>
            <a:ext cx="1287836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0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468052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Nadrzędnym celem rozwoju Zespołu Szkół Handlowo-Ekonomicznych </a:t>
            </a:r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pl-PL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Mikołaja Kopernika w Białymstoku jest </a:t>
            </a:r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utrzymanie </a:t>
            </a:r>
            <a:r>
              <a:rPr lang="pl-PL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statusu wiodącej szkoły ekonomiczno-handlowej w regionie, </a:t>
            </a:r>
            <a:r>
              <a:rPr lang="pl-PL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kraju i </a:t>
            </a:r>
            <a:r>
              <a:rPr lang="pl-PL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osiągnięcie statusu szkoły </a:t>
            </a:r>
            <a:r>
              <a:rPr lang="pl-PL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pl-PL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znacznej pozycji w </a:t>
            </a:r>
            <a:r>
              <a:rPr lang="pl-PL" sz="32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Unii Europejskiej</a:t>
            </a:r>
            <a:endParaRPr lang="pl-PL" sz="3200" i="1" dirty="0">
              <a:solidFill>
                <a:srgbClr val="00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 descr="C:\Users\EKONOMIK\Desktop\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9" y="332656"/>
            <a:ext cx="1345324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968" y="296402"/>
            <a:ext cx="1671423" cy="9360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909" y="307641"/>
            <a:ext cx="1287836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0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35308" y="1315542"/>
            <a:ext cx="86908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„Dla chcącego nie ma nic trudnego – praktyki uczniów ZSHE  w portugalskich firmach”</a:t>
            </a:r>
            <a:endParaRPr lang="pl-PL" sz="3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2271136" y="2554661"/>
            <a:ext cx="5544616" cy="2303835"/>
          </a:xfrm>
        </p:spPr>
        <p:txBody>
          <a:bodyPr>
            <a:normAutofit/>
          </a:bodyPr>
          <a:lstStyle/>
          <a:p>
            <a:pPr marL="0" lvl="8" indent="0">
              <a:buNone/>
            </a:pPr>
            <a:r>
              <a:rPr lang="pl-PL" sz="2400" dirty="0" smtClean="0"/>
              <a:t>         </a:t>
            </a:r>
            <a:r>
              <a:rPr lang="pl-PL" sz="2400" dirty="0" smtClean="0"/>
              <a:t> </a:t>
            </a:r>
            <a:endParaRPr lang="pl-PL" sz="2400" dirty="0"/>
          </a:p>
        </p:txBody>
      </p:sp>
      <p:pic>
        <p:nvPicPr>
          <p:cNvPr id="8" name="Picture 2" descr="C:\Users\EKONOMIK\Desktop\erasm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99" y="3645024"/>
            <a:ext cx="4253073" cy="310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438" y="3644374"/>
            <a:ext cx="4426753" cy="3101028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755576" y="3140968"/>
            <a:ext cx="7705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Lizbona </a:t>
            </a:r>
            <a:r>
              <a:rPr lang="pl-PL" dirty="0" smtClean="0"/>
              <a:t>                                                  </a:t>
            </a:r>
            <a:r>
              <a:rPr lang="pl-PL" dirty="0" err="1" smtClean="0"/>
              <a:t>Povoa</a:t>
            </a:r>
            <a:r>
              <a:rPr lang="pl-PL" dirty="0" smtClean="0"/>
              <a:t> </a:t>
            </a:r>
            <a:r>
              <a:rPr lang="pl-PL" dirty="0"/>
              <a:t>de Varzim </a:t>
            </a:r>
          </a:p>
        </p:txBody>
      </p:sp>
      <p:pic>
        <p:nvPicPr>
          <p:cNvPr id="11" name="Picture 3" descr="C:\Users\EKONOMIK\Desktop\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9" y="332656"/>
            <a:ext cx="1345324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217641"/>
            <a:ext cx="1671423" cy="9360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8909" y="307641"/>
            <a:ext cx="1287836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ytuł 13"/>
          <p:cNvSpPr>
            <a:spLocks noGrp="1"/>
          </p:cNvSpPr>
          <p:nvPr>
            <p:ph type="title"/>
          </p:nvPr>
        </p:nvSpPr>
        <p:spPr>
          <a:xfrm>
            <a:off x="185974" y="13008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/>
                </a:solidFill>
                <a:latin typeface="+mn-lt"/>
              </a:rPr>
              <a:t>Staże </a:t>
            </a:r>
            <a:r>
              <a:rPr lang="pl-PL" dirty="0">
                <a:solidFill>
                  <a:schemeClr val="tx1"/>
                </a:solidFill>
                <a:latin typeface="+mn-lt"/>
              </a:rPr>
              <a:t/>
            </a:r>
            <a:br>
              <a:rPr lang="pl-PL" dirty="0">
                <a:solidFill>
                  <a:schemeClr val="tx1"/>
                </a:solidFill>
                <a:latin typeface="+mn-lt"/>
              </a:rPr>
            </a:br>
            <a:r>
              <a:rPr lang="pl-PL" dirty="0">
                <a:solidFill>
                  <a:srgbClr val="C00000"/>
                </a:solidFill>
                <a:latin typeface="+mn-lt"/>
              </a:rPr>
              <a:t>Hotelarze 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467544" y="27275"/>
            <a:ext cx="8229600" cy="11430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pl-PL" sz="3200" u="sng" dirty="0">
              <a:latin typeface="+mn-lt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74" y="1123561"/>
            <a:ext cx="2834886" cy="167044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22" y="2959366"/>
            <a:ext cx="1625956" cy="215953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030" y="1235570"/>
            <a:ext cx="3777970" cy="24085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318" y="2943673"/>
            <a:ext cx="2295202" cy="183129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15" y="5118898"/>
            <a:ext cx="3779848" cy="142049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560" y="2899625"/>
            <a:ext cx="2097278" cy="1843575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7587" y="4933151"/>
            <a:ext cx="2126136" cy="1598301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0286" y="4941647"/>
            <a:ext cx="2225233" cy="1609483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5301" y="2899625"/>
            <a:ext cx="1859441" cy="1859441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3987" y="1510691"/>
            <a:ext cx="2078916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3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endParaRPr lang="pl-PL" sz="4400" dirty="0">
              <a:latin typeface="+mn-lt"/>
            </a:endParaRPr>
          </a:p>
        </p:txBody>
      </p:sp>
      <p:pic>
        <p:nvPicPr>
          <p:cNvPr id="1028" name="Picture 4" descr="C:\Users\EKONOMIK\Desktop\13094158_1015257171863203_8919538962159723417_n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161" y="0"/>
            <a:ext cx="2364863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EKONOMIK\Desktop\13077301_1011739642214956_776109662_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2" y="260648"/>
            <a:ext cx="5321846" cy="29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EKONOMIK\Desktop\13082023_1060720637308278_818801964_n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60648"/>
            <a:ext cx="234465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EKONOMIK\Desktop\15056954_x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7" y="3429000"/>
            <a:ext cx="4873794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EKONOMIK\Desktop\63046428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688" y="4046641"/>
            <a:ext cx="4680395" cy="256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3180</TotalTime>
  <Words>414</Words>
  <Application>Microsoft Office PowerPoint</Application>
  <PresentationFormat>Pokaz na ekranie (4:3)</PresentationFormat>
  <Paragraphs>107</Paragraphs>
  <Slides>36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Wierzchołek</vt:lpstr>
      <vt:lpstr> Szkoła z kartą jakości mobilności  Umiędzynarodowienie procesu kształcenia   Zespół Szkół Handlowo – Ekonomicznych  im. M. Kopernika w Białymstoku      </vt:lpstr>
      <vt:lpstr>    Zanim doszliśmy do karty jakości mobilności </vt:lpstr>
      <vt:lpstr>  „ „ (…) nie ma nic piękniejszego nic potężniejszego niż to dążenie naprzód (…)”                        Zbigniew Herbert </vt:lpstr>
      <vt:lpstr>Prezentacja programu PowerPoint</vt:lpstr>
      <vt:lpstr> Karta jakości mobilności </vt:lpstr>
      <vt:lpstr>Nadrzędnym celem rozwoju Zespołu Szkół Handlowo-Ekonomicznych  im. Mikołaja Kopernika w Białymstoku jest   utrzymanie statusu wiodącej szkoły ekonomiczno-handlowej w regionie,  kraju i osiągnięcie statusu szkoły  o znacznej pozycji w Unii Europejskiej</vt:lpstr>
      <vt:lpstr>Prezentacja programu PowerPoint</vt:lpstr>
      <vt:lpstr>Staże  Hotelarze </vt:lpstr>
      <vt:lpstr>Prezentacja programu PowerPoint</vt:lpstr>
      <vt:lpstr>Prezentacja programu PowerPoint</vt:lpstr>
      <vt:lpstr>Staże Handlowcy </vt:lpstr>
      <vt:lpstr>Prezentacja programu PowerPoint</vt:lpstr>
      <vt:lpstr>Staże  Ekonomiści </vt:lpstr>
      <vt:lpstr>Prezentacja programu PowerPoint</vt:lpstr>
      <vt:lpstr>Prezentacja programu PowerPoint</vt:lpstr>
      <vt:lpstr> </vt:lpstr>
      <vt:lpstr>  Etapy budowania programu stażu wysokiej jakości</vt:lpstr>
      <vt:lpstr>Działania przygotowujące mobilność</vt:lpstr>
      <vt:lpstr>Działania przygotowujące mobilność</vt:lpstr>
      <vt:lpstr>Kursy języka portugalskiego </vt:lpstr>
      <vt:lpstr>Działania przygotowujące mobilność</vt:lpstr>
      <vt:lpstr>Działania przygotowujące mobilność</vt:lpstr>
      <vt:lpstr>Działania przygotowujące mobilność</vt:lpstr>
      <vt:lpstr> Działania w trakcie mobilności</vt:lpstr>
      <vt:lpstr> Działania w trakcie mobilności</vt:lpstr>
      <vt:lpstr>Prezentacja programu PowerPoint</vt:lpstr>
      <vt:lpstr>  Działania kończące mobilność    </vt:lpstr>
      <vt:lpstr>Działania kończące mobilność </vt:lpstr>
      <vt:lpstr>Prezentacja programu PowerPoint</vt:lpstr>
      <vt:lpstr>Prezentacja programu PowerPoint</vt:lpstr>
      <vt:lpstr>Wypowiedzi uczniów </vt:lpstr>
      <vt:lpstr>Prezentacja programu PowerPoint</vt:lpstr>
      <vt:lpstr>Projekty realizowane w ramach karty jakości mobilności:</vt:lpstr>
      <vt:lpstr> „Innowacyjne  i skuteczne kształcenie zawodowe  w ZSHE”- praktyki uczniów i job shadowing nauczycieli </vt:lpstr>
      <vt:lpstr>Prezentacja programu PowerPoint</vt:lpstr>
      <vt:lpstr>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Praktyki zagraniczne szansą na lepszą przyszłość</dc:title>
  <dc:creator>Karolina Dąbrowska</dc:creator>
  <cp:lastModifiedBy>DYREKTOR</cp:lastModifiedBy>
  <cp:revision>291</cp:revision>
  <dcterms:created xsi:type="dcterms:W3CDTF">2015-11-05T17:10:24Z</dcterms:created>
  <dcterms:modified xsi:type="dcterms:W3CDTF">2019-04-11T11:02:53Z</dcterms:modified>
</cp:coreProperties>
</file>