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423" r:id="rId2"/>
    <p:sldId id="458" r:id="rId3"/>
    <p:sldId id="463" r:id="rId4"/>
    <p:sldId id="535" r:id="rId5"/>
    <p:sldId id="505" r:id="rId6"/>
    <p:sldId id="506" r:id="rId7"/>
    <p:sldId id="486" r:id="rId8"/>
    <p:sldId id="507" r:id="rId9"/>
    <p:sldId id="509" r:id="rId10"/>
    <p:sldId id="510" r:id="rId11"/>
    <p:sldId id="511" r:id="rId12"/>
    <p:sldId id="512" r:id="rId13"/>
    <p:sldId id="513" r:id="rId14"/>
    <p:sldId id="539" r:id="rId15"/>
    <p:sldId id="514" r:id="rId16"/>
    <p:sldId id="515" r:id="rId17"/>
    <p:sldId id="516" r:id="rId18"/>
    <p:sldId id="466" r:id="rId19"/>
    <p:sldId id="517" r:id="rId20"/>
    <p:sldId id="540" r:id="rId21"/>
    <p:sldId id="483" r:id="rId22"/>
    <p:sldId id="520" r:id="rId23"/>
    <p:sldId id="395" r:id="rId24"/>
    <p:sldId id="431" r:id="rId25"/>
    <p:sldId id="521" r:id="rId26"/>
    <p:sldId id="523" r:id="rId27"/>
    <p:sldId id="522" r:id="rId28"/>
    <p:sldId id="484" r:id="rId29"/>
    <p:sldId id="541" r:id="rId30"/>
    <p:sldId id="542" r:id="rId31"/>
    <p:sldId id="485" r:id="rId32"/>
    <p:sldId id="524" r:id="rId33"/>
    <p:sldId id="465" r:id="rId34"/>
    <p:sldId id="525" r:id="rId35"/>
    <p:sldId id="499" r:id="rId36"/>
    <p:sldId id="500" r:id="rId37"/>
    <p:sldId id="501" r:id="rId38"/>
    <p:sldId id="467" r:id="rId39"/>
    <p:sldId id="504" r:id="rId40"/>
    <p:sldId id="503" r:id="rId41"/>
    <p:sldId id="526" r:id="rId42"/>
    <p:sldId id="527" r:id="rId43"/>
    <p:sldId id="528" r:id="rId44"/>
    <p:sldId id="530" r:id="rId45"/>
    <p:sldId id="502" r:id="rId46"/>
    <p:sldId id="531" r:id="rId47"/>
    <p:sldId id="532" r:id="rId48"/>
    <p:sldId id="536" r:id="rId49"/>
    <p:sldId id="537" r:id="rId50"/>
    <p:sldId id="487" r:id="rId51"/>
    <p:sldId id="470" r:id="rId52"/>
    <p:sldId id="471" r:id="rId53"/>
    <p:sldId id="480" r:id="rId54"/>
    <p:sldId id="479" r:id="rId55"/>
    <p:sldId id="481" r:id="rId56"/>
    <p:sldId id="482" r:id="rId57"/>
    <p:sldId id="489" r:id="rId58"/>
    <p:sldId id="490" r:id="rId59"/>
    <p:sldId id="491" r:id="rId60"/>
    <p:sldId id="533" r:id="rId61"/>
    <p:sldId id="543" r:id="rId62"/>
    <p:sldId id="495" r:id="rId63"/>
    <p:sldId id="464" r:id="rId64"/>
    <p:sldId id="534" r:id="rId65"/>
    <p:sldId id="498" r:id="rId66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32" autoAdjust="0"/>
    <p:restoredTop sz="65378" autoAdjust="0"/>
  </p:normalViewPr>
  <p:slideViewPr>
    <p:cSldViewPr>
      <p:cViewPr varScale="1">
        <p:scale>
          <a:sx n="48" d="100"/>
          <a:sy n="48" d="100"/>
        </p:scale>
        <p:origin x="154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864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75015-A4D7-41AA-95DF-C2800D2D1DD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4079A0-C8F8-4103-81C1-F2A2253BD9AF}">
      <dgm:prSet phldrT="[Tekst]"/>
      <dgm:spPr/>
      <dgm:t>
        <a:bodyPr/>
        <a:lstStyle/>
        <a:p>
          <a:r>
            <a:rPr lang="pl-PL" dirty="0"/>
            <a:t>200</a:t>
          </a:r>
        </a:p>
      </dgm:t>
    </dgm:pt>
    <dgm:pt modelId="{24E6A83B-26FA-4ED9-8F96-C0FF23E2D058}" type="parTrans" cxnId="{E7F5CEBC-E57D-4D37-9199-20938D2447EE}">
      <dgm:prSet/>
      <dgm:spPr/>
      <dgm:t>
        <a:bodyPr/>
        <a:lstStyle/>
        <a:p>
          <a:endParaRPr lang="pl-PL"/>
        </a:p>
      </dgm:t>
    </dgm:pt>
    <dgm:pt modelId="{C1E78558-0F59-4BA1-9940-55425949591B}" type="sibTrans" cxnId="{E7F5CEBC-E57D-4D37-9199-20938D2447EE}">
      <dgm:prSet/>
      <dgm:spPr/>
      <dgm:t>
        <a:bodyPr/>
        <a:lstStyle/>
        <a:p>
          <a:endParaRPr lang="pl-PL"/>
        </a:p>
      </dgm:t>
    </dgm:pt>
    <dgm:pt modelId="{B386354B-38EA-412A-A8D6-F96475481F68}">
      <dgm:prSet phldrT="[Tekst]"/>
      <dgm:spPr/>
      <dgm:t>
        <a:bodyPr/>
        <a:lstStyle/>
        <a:p>
          <a:r>
            <a:rPr lang="pl-PL" dirty="0"/>
            <a:t>4000</a:t>
          </a:r>
        </a:p>
      </dgm:t>
    </dgm:pt>
    <dgm:pt modelId="{94F1CA0B-3C50-41AE-894E-9BD1A0E3A993}" type="parTrans" cxnId="{8181BE0E-D71B-4D7B-A0A4-04F2B096A54E}">
      <dgm:prSet/>
      <dgm:spPr/>
      <dgm:t>
        <a:bodyPr/>
        <a:lstStyle/>
        <a:p>
          <a:endParaRPr lang="pl-PL"/>
        </a:p>
      </dgm:t>
    </dgm:pt>
    <dgm:pt modelId="{1DF8AFF2-373F-4726-BB63-EAFEAFDAF69B}" type="sibTrans" cxnId="{8181BE0E-D71B-4D7B-A0A4-04F2B096A54E}">
      <dgm:prSet/>
      <dgm:spPr/>
      <dgm:t>
        <a:bodyPr/>
        <a:lstStyle/>
        <a:p>
          <a:endParaRPr lang="pl-PL"/>
        </a:p>
      </dgm:t>
    </dgm:pt>
    <dgm:pt modelId="{DF9FCC08-435D-4608-9752-E024E3172AE9}" type="pres">
      <dgm:prSet presAssocID="{70E75015-A4D7-41AA-95DF-C2800D2D1DDB}" presName="Name0" presStyleCnt="0">
        <dgm:presLayoutVars>
          <dgm:dir/>
          <dgm:animLvl val="lvl"/>
          <dgm:resizeHandles val="exact"/>
        </dgm:presLayoutVars>
      </dgm:prSet>
      <dgm:spPr/>
    </dgm:pt>
    <dgm:pt modelId="{2B6C7642-027F-4525-B80E-5F2547954AA1}" type="pres">
      <dgm:prSet presAssocID="{B24079A0-C8F8-4103-81C1-F2A2253BD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C94F43-B2AB-4E94-8C60-2B7C1D6B808B}" type="pres">
      <dgm:prSet presAssocID="{C1E78558-0F59-4BA1-9940-55425949591B}" presName="parTxOnlySpace" presStyleCnt="0"/>
      <dgm:spPr/>
    </dgm:pt>
    <dgm:pt modelId="{347ADF37-EC89-4250-A569-6763788E31FA}" type="pres">
      <dgm:prSet presAssocID="{B386354B-38EA-412A-A8D6-F96475481F68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A96B389-ABA5-4664-8EE6-68E3346A8C04}" type="presOf" srcId="{70E75015-A4D7-41AA-95DF-C2800D2D1DDB}" destId="{DF9FCC08-435D-4608-9752-E024E3172AE9}" srcOrd="0" destOrd="0" presId="urn:microsoft.com/office/officeart/2005/8/layout/chevron1"/>
    <dgm:cxn modelId="{46CC1B52-6199-43C2-9D52-2F625C67BD31}" type="presOf" srcId="{B24079A0-C8F8-4103-81C1-F2A2253BD9AF}" destId="{2B6C7642-027F-4525-B80E-5F2547954AA1}" srcOrd="0" destOrd="0" presId="urn:microsoft.com/office/officeart/2005/8/layout/chevron1"/>
    <dgm:cxn modelId="{3517A054-37B3-4005-BEE7-3F4C583D8B74}" type="presOf" srcId="{B386354B-38EA-412A-A8D6-F96475481F68}" destId="{347ADF37-EC89-4250-A569-6763788E31FA}" srcOrd="0" destOrd="0" presId="urn:microsoft.com/office/officeart/2005/8/layout/chevron1"/>
    <dgm:cxn modelId="{E7F5CEBC-E57D-4D37-9199-20938D2447EE}" srcId="{70E75015-A4D7-41AA-95DF-C2800D2D1DDB}" destId="{B24079A0-C8F8-4103-81C1-F2A2253BD9AF}" srcOrd="0" destOrd="0" parTransId="{24E6A83B-26FA-4ED9-8F96-C0FF23E2D058}" sibTransId="{C1E78558-0F59-4BA1-9940-55425949591B}"/>
    <dgm:cxn modelId="{8181BE0E-D71B-4D7B-A0A4-04F2B096A54E}" srcId="{70E75015-A4D7-41AA-95DF-C2800D2D1DDB}" destId="{B386354B-38EA-412A-A8D6-F96475481F68}" srcOrd="1" destOrd="0" parTransId="{94F1CA0B-3C50-41AE-894E-9BD1A0E3A993}" sibTransId="{1DF8AFF2-373F-4726-BB63-EAFEAFDAF69B}"/>
    <dgm:cxn modelId="{908EA5BF-65B3-4E78-9D25-F44C5123780B}" type="presParOf" srcId="{DF9FCC08-435D-4608-9752-E024E3172AE9}" destId="{2B6C7642-027F-4525-B80E-5F2547954AA1}" srcOrd="0" destOrd="0" presId="urn:microsoft.com/office/officeart/2005/8/layout/chevron1"/>
    <dgm:cxn modelId="{EC153F57-C87A-47D4-8C8B-43D751F4E6D9}" type="presParOf" srcId="{DF9FCC08-435D-4608-9752-E024E3172AE9}" destId="{6EC94F43-B2AB-4E94-8C60-2B7C1D6B808B}" srcOrd="1" destOrd="0" presId="urn:microsoft.com/office/officeart/2005/8/layout/chevron1"/>
    <dgm:cxn modelId="{03D24494-1042-48E3-ABCB-203572050737}" type="presParOf" srcId="{DF9FCC08-435D-4608-9752-E024E3172AE9}" destId="{347ADF37-EC89-4250-A569-6763788E31FA}" srcOrd="2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75015-A4D7-41AA-95DF-C2800D2D1DDB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B24079A0-C8F8-4103-81C1-F2A2253BD9AF}">
      <dgm:prSet phldrT="[Tekst]"/>
      <dgm:spPr/>
      <dgm:t>
        <a:bodyPr/>
        <a:lstStyle/>
        <a:p>
          <a:r>
            <a:rPr lang="pl-PL" dirty="0"/>
            <a:t>265</a:t>
          </a:r>
        </a:p>
      </dgm:t>
    </dgm:pt>
    <dgm:pt modelId="{24E6A83B-26FA-4ED9-8F96-C0FF23E2D058}" type="parTrans" cxnId="{E7F5CEBC-E57D-4D37-9199-20938D2447EE}">
      <dgm:prSet/>
      <dgm:spPr/>
      <dgm:t>
        <a:bodyPr/>
        <a:lstStyle/>
        <a:p>
          <a:endParaRPr lang="pl-PL"/>
        </a:p>
      </dgm:t>
    </dgm:pt>
    <dgm:pt modelId="{C1E78558-0F59-4BA1-9940-55425949591B}" type="sibTrans" cxnId="{E7F5CEBC-E57D-4D37-9199-20938D2447EE}">
      <dgm:prSet/>
      <dgm:spPr/>
      <dgm:t>
        <a:bodyPr/>
        <a:lstStyle/>
        <a:p>
          <a:endParaRPr lang="pl-PL"/>
        </a:p>
      </dgm:t>
    </dgm:pt>
    <dgm:pt modelId="{B386354B-38EA-412A-A8D6-F96475481F68}">
      <dgm:prSet phldrT="[Tekst]"/>
      <dgm:spPr/>
      <dgm:t>
        <a:bodyPr/>
        <a:lstStyle/>
        <a:p>
          <a:r>
            <a:rPr lang="pl-PL" dirty="0"/>
            <a:t>6 450</a:t>
          </a:r>
        </a:p>
      </dgm:t>
    </dgm:pt>
    <dgm:pt modelId="{94F1CA0B-3C50-41AE-894E-9BD1A0E3A993}" type="parTrans" cxnId="{8181BE0E-D71B-4D7B-A0A4-04F2B096A54E}">
      <dgm:prSet/>
      <dgm:spPr/>
      <dgm:t>
        <a:bodyPr/>
        <a:lstStyle/>
        <a:p>
          <a:endParaRPr lang="pl-PL"/>
        </a:p>
      </dgm:t>
    </dgm:pt>
    <dgm:pt modelId="{1DF8AFF2-373F-4726-BB63-EAFEAFDAF69B}" type="sibTrans" cxnId="{8181BE0E-D71B-4D7B-A0A4-04F2B096A54E}">
      <dgm:prSet/>
      <dgm:spPr/>
      <dgm:t>
        <a:bodyPr/>
        <a:lstStyle/>
        <a:p>
          <a:endParaRPr lang="pl-PL"/>
        </a:p>
      </dgm:t>
    </dgm:pt>
    <dgm:pt modelId="{DF9FCC08-435D-4608-9752-E024E3172AE9}" type="pres">
      <dgm:prSet presAssocID="{70E75015-A4D7-41AA-95DF-C2800D2D1DDB}" presName="Name0" presStyleCnt="0">
        <dgm:presLayoutVars>
          <dgm:dir/>
          <dgm:animLvl val="lvl"/>
          <dgm:resizeHandles val="exact"/>
        </dgm:presLayoutVars>
      </dgm:prSet>
      <dgm:spPr/>
    </dgm:pt>
    <dgm:pt modelId="{2B6C7642-027F-4525-B80E-5F2547954AA1}" type="pres">
      <dgm:prSet presAssocID="{B24079A0-C8F8-4103-81C1-F2A2253BD9A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EC94F43-B2AB-4E94-8C60-2B7C1D6B808B}" type="pres">
      <dgm:prSet presAssocID="{C1E78558-0F59-4BA1-9940-55425949591B}" presName="parTxOnlySpace" presStyleCnt="0"/>
      <dgm:spPr/>
    </dgm:pt>
    <dgm:pt modelId="{347ADF37-EC89-4250-A569-6763788E31FA}" type="pres">
      <dgm:prSet presAssocID="{B386354B-38EA-412A-A8D6-F96475481F68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A96B389-ABA5-4664-8EE6-68E3346A8C04}" type="presOf" srcId="{70E75015-A4D7-41AA-95DF-C2800D2D1DDB}" destId="{DF9FCC08-435D-4608-9752-E024E3172AE9}" srcOrd="0" destOrd="0" presId="urn:microsoft.com/office/officeart/2005/8/layout/chevron1"/>
    <dgm:cxn modelId="{46CC1B52-6199-43C2-9D52-2F625C67BD31}" type="presOf" srcId="{B24079A0-C8F8-4103-81C1-F2A2253BD9AF}" destId="{2B6C7642-027F-4525-B80E-5F2547954AA1}" srcOrd="0" destOrd="0" presId="urn:microsoft.com/office/officeart/2005/8/layout/chevron1"/>
    <dgm:cxn modelId="{3517A054-37B3-4005-BEE7-3F4C583D8B74}" type="presOf" srcId="{B386354B-38EA-412A-A8D6-F96475481F68}" destId="{347ADF37-EC89-4250-A569-6763788E31FA}" srcOrd="0" destOrd="0" presId="urn:microsoft.com/office/officeart/2005/8/layout/chevron1"/>
    <dgm:cxn modelId="{E7F5CEBC-E57D-4D37-9199-20938D2447EE}" srcId="{70E75015-A4D7-41AA-95DF-C2800D2D1DDB}" destId="{B24079A0-C8F8-4103-81C1-F2A2253BD9AF}" srcOrd="0" destOrd="0" parTransId="{24E6A83B-26FA-4ED9-8F96-C0FF23E2D058}" sibTransId="{C1E78558-0F59-4BA1-9940-55425949591B}"/>
    <dgm:cxn modelId="{8181BE0E-D71B-4D7B-A0A4-04F2B096A54E}" srcId="{70E75015-A4D7-41AA-95DF-C2800D2D1DDB}" destId="{B386354B-38EA-412A-A8D6-F96475481F68}" srcOrd="1" destOrd="0" parTransId="{94F1CA0B-3C50-41AE-894E-9BD1A0E3A993}" sibTransId="{1DF8AFF2-373F-4726-BB63-EAFEAFDAF69B}"/>
    <dgm:cxn modelId="{908EA5BF-65B3-4E78-9D25-F44C5123780B}" type="presParOf" srcId="{DF9FCC08-435D-4608-9752-E024E3172AE9}" destId="{2B6C7642-027F-4525-B80E-5F2547954AA1}" srcOrd="0" destOrd="0" presId="urn:microsoft.com/office/officeart/2005/8/layout/chevron1"/>
    <dgm:cxn modelId="{EC153F57-C87A-47D4-8C8B-43D751F4E6D9}" type="presParOf" srcId="{DF9FCC08-435D-4608-9752-E024E3172AE9}" destId="{6EC94F43-B2AB-4E94-8C60-2B7C1D6B808B}" srcOrd="1" destOrd="0" presId="urn:microsoft.com/office/officeart/2005/8/layout/chevron1"/>
    <dgm:cxn modelId="{03D24494-1042-48E3-ABCB-203572050737}" type="presParOf" srcId="{DF9FCC08-435D-4608-9752-E024E3172AE9}" destId="{347ADF37-EC89-4250-A569-6763788E31F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996EC7-CD00-487B-B1A2-84F2CBA7C679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6000800-1D79-44F0-9D05-786978ABABDA}">
      <dgm:prSet phldrT="[Teks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MOGĘ</a:t>
          </a:r>
          <a:endParaRPr lang="pl-PL" dirty="0"/>
        </a:p>
      </dgm:t>
    </dgm:pt>
    <dgm:pt modelId="{4375A687-C261-408C-8963-72801E20AEEA}" type="parTrans" cxnId="{05579E38-ACE1-4CA3-8CC0-1E02201DE337}">
      <dgm:prSet/>
      <dgm:spPr/>
      <dgm:t>
        <a:bodyPr/>
        <a:lstStyle/>
        <a:p>
          <a:endParaRPr lang="pl-PL"/>
        </a:p>
      </dgm:t>
    </dgm:pt>
    <dgm:pt modelId="{14395E10-0FAC-4C47-9C2D-417E0F56B077}" type="sibTrans" cxnId="{05579E38-ACE1-4CA3-8CC0-1E02201DE337}">
      <dgm:prSet/>
      <dgm:spPr/>
      <dgm:t>
        <a:bodyPr/>
        <a:lstStyle/>
        <a:p>
          <a:endParaRPr lang="pl-PL"/>
        </a:p>
      </dgm:t>
    </dgm:pt>
    <dgm:pt modelId="{631FA9B3-10FD-4A7C-9C2E-5AFFDE092CF7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l-PL" sz="1400" b="1" dirty="0"/>
            <a:t>Diagnoza potencjałów – umiejętności, uzdolnień, predyspozycji, preferencji, cech osobowości</a:t>
          </a:r>
        </a:p>
      </dgm:t>
    </dgm:pt>
    <dgm:pt modelId="{B6491E09-03EA-4AD5-8774-883C84101C60}" type="parTrans" cxnId="{18C893BB-E5B9-45B0-98F9-9E7D2E7FBBCB}">
      <dgm:prSet/>
      <dgm:spPr/>
      <dgm:t>
        <a:bodyPr/>
        <a:lstStyle/>
        <a:p>
          <a:endParaRPr lang="pl-PL"/>
        </a:p>
      </dgm:t>
    </dgm:pt>
    <dgm:pt modelId="{9A8537E7-0FC1-4A60-8861-620AB4428A90}" type="sibTrans" cxnId="{18C893BB-E5B9-45B0-98F9-9E7D2E7FBBCB}">
      <dgm:prSet/>
      <dgm:spPr/>
      <dgm:t>
        <a:bodyPr/>
        <a:lstStyle/>
        <a:p>
          <a:endParaRPr lang="pl-PL"/>
        </a:p>
      </dgm:t>
    </dgm:pt>
    <dgm:pt modelId="{D1172CF0-9641-467C-82A5-5FEB740822D2}">
      <dgm:prSet phldrT="[Teks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pl-PL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CHCĘ</a:t>
          </a:r>
          <a:endParaRPr lang="pl-PL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gm:t>
    </dgm:pt>
    <dgm:pt modelId="{AF8D4538-33C5-4E69-843D-5270E0BEE62B}" type="parTrans" cxnId="{5F294FC2-4BC6-4399-8AAD-4CBCF0A5BEE1}">
      <dgm:prSet/>
      <dgm:spPr/>
      <dgm:t>
        <a:bodyPr/>
        <a:lstStyle/>
        <a:p>
          <a:endParaRPr lang="pl-PL"/>
        </a:p>
      </dgm:t>
    </dgm:pt>
    <dgm:pt modelId="{A6A1624C-F9BA-4E6C-BDDD-02A5F92A109F}" type="sibTrans" cxnId="{5F294FC2-4BC6-4399-8AAD-4CBCF0A5BEE1}">
      <dgm:prSet/>
      <dgm:spPr/>
      <dgm:t>
        <a:bodyPr/>
        <a:lstStyle/>
        <a:p>
          <a:endParaRPr lang="pl-PL"/>
        </a:p>
      </dgm:t>
    </dgm:pt>
    <dgm:pt modelId="{745F500B-5943-4408-9A2A-12A3B70B560F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l-PL" sz="1400" b="1" dirty="0"/>
            <a:t>Plany, marzenia, aspiracje, zainteresowania</a:t>
          </a:r>
        </a:p>
      </dgm:t>
    </dgm:pt>
    <dgm:pt modelId="{B8963881-8852-4C3E-9D99-605C33D0BA1E}" type="parTrans" cxnId="{C4FEC325-A23E-4CC7-A3A0-0EB3157F87DB}">
      <dgm:prSet/>
      <dgm:spPr/>
      <dgm:t>
        <a:bodyPr/>
        <a:lstStyle/>
        <a:p>
          <a:endParaRPr lang="pl-PL"/>
        </a:p>
      </dgm:t>
    </dgm:pt>
    <dgm:pt modelId="{84B5FD5B-3903-46BF-BEAB-D161357D0E62}" type="sibTrans" cxnId="{C4FEC325-A23E-4CC7-A3A0-0EB3157F87DB}">
      <dgm:prSet/>
      <dgm:spPr/>
      <dgm:t>
        <a:bodyPr/>
        <a:lstStyle/>
        <a:p>
          <a:endParaRPr lang="pl-PL"/>
        </a:p>
      </dgm:t>
    </dgm:pt>
    <dgm:pt modelId="{0A83B68B-4B29-403D-9CA7-81C5CCA1DFBA}">
      <dgm:prSet phldrT="[Teks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RYNEK PRACY</a:t>
          </a:r>
        </a:p>
      </dgm:t>
    </dgm:pt>
    <dgm:pt modelId="{AFA4AFEA-504F-41FA-8547-BEEBA49A80F1}" type="parTrans" cxnId="{A335BB07-7563-4CF3-AABE-3611342FA4CD}">
      <dgm:prSet/>
      <dgm:spPr/>
      <dgm:t>
        <a:bodyPr/>
        <a:lstStyle/>
        <a:p>
          <a:endParaRPr lang="pl-PL"/>
        </a:p>
      </dgm:t>
    </dgm:pt>
    <dgm:pt modelId="{3B2D4E68-25F1-4ECC-B212-E90A4C95CEC4}" type="sibTrans" cxnId="{A335BB07-7563-4CF3-AABE-3611342FA4CD}">
      <dgm:prSet/>
      <dgm:spPr/>
      <dgm:t>
        <a:bodyPr/>
        <a:lstStyle/>
        <a:p>
          <a:endParaRPr lang="pl-PL"/>
        </a:p>
      </dgm:t>
    </dgm:pt>
    <dgm:pt modelId="{C784DAF1-04A1-4803-9687-9E5CA5D96D4A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l-PL" sz="1400" b="1" dirty="0"/>
            <a:t>                       </a:t>
          </a:r>
        </a:p>
      </dgm:t>
    </dgm:pt>
    <dgm:pt modelId="{7291A40A-CFE9-4D69-9FD3-C61BD7A4272B}" type="parTrans" cxnId="{BEC689F3-FD82-40FE-8509-52D69009F83B}">
      <dgm:prSet/>
      <dgm:spPr/>
      <dgm:t>
        <a:bodyPr/>
        <a:lstStyle/>
        <a:p>
          <a:endParaRPr lang="pl-PL"/>
        </a:p>
      </dgm:t>
    </dgm:pt>
    <dgm:pt modelId="{85FCDEAD-487D-4A8A-AB84-62E49DAC9EF5}" type="sibTrans" cxnId="{BEC689F3-FD82-40FE-8509-52D69009F83B}">
      <dgm:prSet/>
      <dgm:spPr/>
      <dgm:t>
        <a:bodyPr/>
        <a:lstStyle/>
        <a:p>
          <a:endParaRPr lang="pl-PL"/>
        </a:p>
      </dgm:t>
    </dgm:pt>
    <dgm:pt modelId="{F6B4F424-EE48-419D-9A62-1BC74E299AE4}">
      <dgm:prSet phldrT="[Teks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l-PL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ŚWIAT PRACY</a:t>
          </a:r>
        </a:p>
      </dgm:t>
    </dgm:pt>
    <dgm:pt modelId="{980BEB41-DB0A-44CD-86AD-E165153BFF24}" type="parTrans" cxnId="{D31173AE-9FA3-4E0D-986C-B01AF2A0A4D1}">
      <dgm:prSet/>
      <dgm:spPr/>
      <dgm:t>
        <a:bodyPr/>
        <a:lstStyle/>
        <a:p>
          <a:endParaRPr lang="pl-PL"/>
        </a:p>
      </dgm:t>
    </dgm:pt>
    <dgm:pt modelId="{D18A6C2C-79F1-46ED-A9B4-0667904D6591}" type="sibTrans" cxnId="{D31173AE-9FA3-4E0D-986C-B01AF2A0A4D1}">
      <dgm:prSet/>
      <dgm:spPr/>
      <dgm:t>
        <a:bodyPr/>
        <a:lstStyle/>
        <a:p>
          <a:endParaRPr lang="pl-PL"/>
        </a:p>
      </dgm:t>
    </dgm:pt>
    <dgm:pt modelId="{C95087D5-DB4D-455A-8391-4B4EE2D77B62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l-PL" sz="1400" b="1" dirty="0"/>
            <a:t>Praca – pracownik, trendy w zatrudnieniu, rozwój branż, uwarunkowania społeczno-ekonomiczne</a:t>
          </a:r>
        </a:p>
      </dgm:t>
    </dgm:pt>
    <dgm:pt modelId="{BBE02E08-3B62-48ED-ABA9-F1D407BDD718}" type="parTrans" cxnId="{7F63097E-934C-4B1E-8B61-9D81A3CE54EA}">
      <dgm:prSet/>
      <dgm:spPr/>
      <dgm:t>
        <a:bodyPr/>
        <a:lstStyle/>
        <a:p>
          <a:endParaRPr lang="pl-PL"/>
        </a:p>
      </dgm:t>
    </dgm:pt>
    <dgm:pt modelId="{0DC55E86-F799-4BD0-9DAD-439B070C0F32}" type="sibTrans" cxnId="{7F63097E-934C-4B1E-8B61-9D81A3CE54EA}">
      <dgm:prSet/>
      <dgm:spPr/>
      <dgm:t>
        <a:bodyPr/>
        <a:lstStyle/>
        <a:p>
          <a:endParaRPr lang="pl-PL"/>
        </a:p>
      </dgm:t>
    </dgm:pt>
    <dgm:pt modelId="{D9757504-DC16-4152-AA03-F726B7E361A3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pl-PL" sz="1400" b="1" dirty="0"/>
            <a:t>             Lokalny rynek, potrzeb	      	pracodawców, zawody,                      	stanowiska, zadania 	zawodowe</a:t>
          </a:r>
        </a:p>
      </dgm:t>
    </dgm:pt>
    <dgm:pt modelId="{5762CDD2-FDCF-43F7-9F27-FAA7FDE2F9AD}" type="parTrans" cxnId="{CE3311D0-F08F-47FB-A077-D43E505BFA84}">
      <dgm:prSet/>
      <dgm:spPr/>
      <dgm:t>
        <a:bodyPr/>
        <a:lstStyle/>
        <a:p>
          <a:endParaRPr lang="pl-PL"/>
        </a:p>
      </dgm:t>
    </dgm:pt>
    <dgm:pt modelId="{258A4F94-B097-49AF-AEA8-6FCB67E82FD0}" type="sibTrans" cxnId="{CE3311D0-F08F-47FB-A077-D43E505BFA84}">
      <dgm:prSet/>
      <dgm:spPr/>
      <dgm:t>
        <a:bodyPr/>
        <a:lstStyle/>
        <a:p>
          <a:endParaRPr lang="pl-PL"/>
        </a:p>
      </dgm:t>
    </dgm:pt>
    <dgm:pt modelId="{6D0A78C8-8E2B-4122-9696-9C1FA59ED4D6}">
      <dgm:prSet phldrT="[Teks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pl-PL" sz="1400" b="1" dirty="0"/>
        </a:p>
      </dgm:t>
    </dgm:pt>
    <dgm:pt modelId="{A31C07DD-5674-44DD-8047-CF4BC6B3985B}" type="parTrans" cxnId="{5891F638-313D-465B-BAB7-C1D56864FF7E}">
      <dgm:prSet/>
      <dgm:spPr/>
      <dgm:t>
        <a:bodyPr/>
        <a:lstStyle/>
        <a:p>
          <a:endParaRPr lang="pl-PL"/>
        </a:p>
      </dgm:t>
    </dgm:pt>
    <dgm:pt modelId="{F74BF3E4-C28F-48CC-8626-154111BDB04D}" type="sibTrans" cxnId="{5891F638-313D-465B-BAB7-C1D56864FF7E}">
      <dgm:prSet/>
      <dgm:spPr/>
      <dgm:t>
        <a:bodyPr/>
        <a:lstStyle/>
        <a:p>
          <a:endParaRPr lang="pl-PL"/>
        </a:p>
      </dgm:t>
    </dgm:pt>
    <dgm:pt modelId="{ADBD7FDD-8D20-43F5-AA0D-D56A2A68F042}" type="pres">
      <dgm:prSet presAssocID="{FA996EC7-CD00-487B-B1A2-84F2CBA7C67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6C225C6-1543-496E-B93B-E894AC2F3BC3}" type="pres">
      <dgm:prSet presAssocID="{FA996EC7-CD00-487B-B1A2-84F2CBA7C679}" presName="children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3E4A296F-7B4F-4FC8-9008-E94772F165DB}" type="pres">
      <dgm:prSet presAssocID="{FA996EC7-CD00-487B-B1A2-84F2CBA7C679}" presName="child1grou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4178D94-D324-4048-8B93-08E37DA15116}" type="pres">
      <dgm:prSet presAssocID="{FA996EC7-CD00-487B-B1A2-84F2CBA7C679}" presName="child1" presStyleLbl="bgAcc1" presStyleIdx="0" presStyleCnt="4" custLinFactNeighborX="-246" custLinFactNeighborY="14573"/>
      <dgm:spPr/>
      <dgm:t>
        <a:bodyPr/>
        <a:lstStyle/>
        <a:p>
          <a:endParaRPr lang="pl-PL"/>
        </a:p>
      </dgm:t>
    </dgm:pt>
    <dgm:pt modelId="{66245549-1991-492B-BC20-473F09862A06}" type="pres">
      <dgm:prSet presAssocID="{FA996EC7-CD00-487B-B1A2-84F2CBA7C67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2DD01B2-317C-4341-83AC-7C303309C767}" type="pres">
      <dgm:prSet presAssocID="{FA996EC7-CD00-487B-B1A2-84F2CBA7C679}" presName="child2grou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ABABD7D7-8736-4547-8C62-2A3E66B5D472}" type="pres">
      <dgm:prSet presAssocID="{FA996EC7-CD00-487B-B1A2-84F2CBA7C679}" presName="child2" presStyleLbl="bgAcc1" presStyleIdx="1" presStyleCnt="4" custLinFactNeighborX="5923" custLinFactNeighborY="18546"/>
      <dgm:spPr/>
      <dgm:t>
        <a:bodyPr/>
        <a:lstStyle/>
        <a:p>
          <a:endParaRPr lang="pl-PL"/>
        </a:p>
      </dgm:t>
    </dgm:pt>
    <dgm:pt modelId="{35C62373-7868-43A3-AA01-844BD3CEDC0E}" type="pres">
      <dgm:prSet presAssocID="{FA996EC7-CD00-487B-B1A2-84F2CBA7C67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D48948C-0C2D-434D-9C19-87E03ADB8E9B}" type="pres">
      <dgm:prSet presAssocID="{FA996EC7-CD00-487B-B1A2-84F2CBA7C679}" presName="child3grou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7362EC59-8BA7-4697-858D-DFAE092DB10B}" type="pres">
      <dgm:prSet presAssocID="{FA996EC7-CD00-487B-B1A2-84F2CBA7C679}" presName="child3" presStyleLbl="bgAcc1" presStyleIdx="2" presStyleCnt="4" custScaleX="136985" custScaleY="114625" custLinFactNeighborX="7665" custLinFactNeighborY="1738"/>
      <dgm:spPr/>
      <dgm:t>
        <a:bodyPr/>
        <a:lstStyle/>
        <a:p>
          <a:endParaRPr lang="pl-PL"/>
        </a:p>
      </dgm:t>
    </dgm:pt>
    <dgm:pt modelId="{D6AD57AA-C239-438B-88D1-8EAE8EC2064F}" type="pres">
      <dgm:prSet presAssocID="{FA996EC7-CD00-487B-B1A2-84F2CBA7C67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C40EAB-27BE-42D3-BC86-67ED25686A73}" type="pres">
      <dgm:prSet presAssocID="{FA996EC7-CD00-487B-B1A2-84F2CBA7C679}" presName="child4grou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82411D47-F716-4E23-B010-0DBC0E7A2D9E}" type="pres">
      <dgm:prSet presAssocID="{FA996EC7-CD00-487B-B1A2-84F2CBA7C679}" presName="child4" presStyleLbl="bgAcc1" presStyleIdx="3" presStyleCnt="4" custScaleX="113784" custScaleY="129261" custLinFactNeighborX="-12723" custLinFactNeighborY="-9849"/>
      <dgm:spPr/>
      <dgm:t>
        <a:bodyPr/>
        <a:lstStyle/>
        <a:p>
          <a:endParaRPr lang="pl-PL"/>
        </a:p>
      </dgm:t>
    </dgm:pt>
    <dgm:pt modelId="{C8E53CC4-EEDB-4B42-9E68-A20ACCAA2D79}" type="pres">
      <dgm:prSet presAssocID="{FA996EC7-CD00-487B-B1A2-84F2CBA7C67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71AD60C-76A7-4A9D-B1FF-B368905E48DC}" type="pres">
      <dgm:prSet presAssocID="{FA996EC7-CD00-487B-B1A2-84F2CBA7C679}" presName="childPlaceholder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53C66D92-6E55-422E-AEC9-F0C78001C0CC}" type="pres">
      <dgm:prSet presAssocID="{FA996EC7-CD00-487B-B1A2-84F2CBA7C679}" presName="circl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513667E7-A473-458F-9F4E-4CE77C6326CA}" type="pres">
      <dgm:prSet presAssocID="{FA996EC7-CD00-487B-B1A2-84F2CBA7C67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8D3E453-40AE-4B3C-973D-AE7E74CE5EA9}" type="pres">
      <dgm:prSet presAssocID="{FA996EC7-CD00-487B-B1A2-84F2CBA7C679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A6A9B6-966E-459B-AFC5-4100353A43B5}" type="pres">
      <dgm:prSet presAssocID="{FA996EC7-CD00-487B-B1A2-84F2CBA7C67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351BC25-D2C3-4C45-8AC4-FA75F83743C9}" type="pres">
      <dgm:prSet presAssocID="{FA996EC7-CD00-487B-B1A2-84F2CBA7C67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6DFA280-D423-403B-BC86-4215CE850D07}" type="pres">
      <dgm:prSet presAssocID="{FA996EC7-CD00-487B-B1A2-84F2CBA7C679}" presName="quadrantPlaceholder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B7214BB7-CB54-4622-9CDF-8F112F092762}" type="pres">
      <dgm:prSet presAssocID="{FA996EC7-CD00-487B-B1A2-84F2CBA7C679}" presName="center1" presStyleLbl="fgShp" presStyleIdx="0" presStyleCnt="2"/>
      <dgm:spPr>
        <a:scene3d>
          <a:camera prst="orthographicFront"/>
          <a:lightRig rig="threePt" dir="t"/>
        </a:scene3d>
        <a:sp3d>
          <a:bevelT prst="angle"/>
        </a:sp3d>
      </dgm:spPr>
    </dgm:pt>
    <dgm:pt modelId="{7E1781B9-C73F-4410-AE07-08695B492DEB}" type="pres">
      <dgm:prSet presAssocID="{FA996EC7-CD00-487B-B1A2-84F2CBA7C679}" presName="center2" presStyleLbl="fgShp" presStyleIdx="1" presStyleCnt="2"/>
      <dgm:spPr>
        <a:scene3d>
          <a:camera prst="orthographicFront"/>
          <a:lightRig rig="threePt" dir="t"/>
        </a:scene3d>
        <a:sp3d>
          <a:bevelT prst="angle"/>
        </a:sp3d>
      </dgm:spPr>
    </dgm:pt>
  </dgm:ptLst>
  <dgm:cxnLst>
    <dgm:cxn modelId="{70C0D60B-4239-4AD4-BA00-6832EA1AEA23}" type="presOf" srcId="{631FA9B3-10FD-4A7C-9C2E-5AFFDE092CF7}" destId="{66245549-1991-492B-BC20-473F09862A06}" srcOrd="1" destOrd="0" presId="urn:microsoft.com/office/officeart/2005/8/layout/cycle4"/>
    <dgm:cxn modelId="{BEC689F3-FD82-40FE-8509-52D69009F83B}" srcId="{0A83B68B-4B29-403D-9CA7-81C5CCA1DFBA}" destId="{C784DAF1-04A1-4803-9687-9E5CA5D96D4A}" srcOrd="0" destOrd="0" parTransId="{7291A40A-CFE9-4D69-9FD3-C61BD7A4272B}" sibTransId="{85FCDEAD-487D-4A8A-AB84-62E49DAC9EF5}"/>
    <dgm:cxn modelId="{D31173AE-9FA3-4E0D-986C-B01AF2A0A4D1}" srcId="{FA996EC7-CD00-487B-B1A2-84F2CBA7C679}" destId="{F6B4F424-EE48-419D-9A62-1BC74E299AE4}" srcOrd="3" destOrd="0" parTransId="{980BEB41-DB0A-44CD-86AD-E165153BFF24}" sibTransId="{D18A6C2C-79F1-46ED-A9B4-0667904D6591}"/>
    <dgm:cxn modelId="{704836EE-A376-4FE9-9F49-08A983F77BB5}" type="presOf" srcId="{0A83B68B-4B29-403D-9CA7-81C5CCA1DFBA}" destId="{15A6A9B6-966E-459B-AFC5-4100353A43B5}" srcOrd="0" destOrd="0" presId="urn:microsoft.com/office/officeart/2005/8/layout/cycle4"/>
    <dgm:cxn modelId="{6FAC8AD8-5581-49DF-A01B-118DC900E034}" type="presOf" srcId="{D9757504-DC16-4152-AA03-F726B7E361A3}" destId="{7362EC59-8BA7-4697-858D-DFAE092DB10B}" srcOrd="0" destOrd="2" presId="urn:microsoft.com/office/officeart/2005/8/layout/cycle4"/>
    <dgm:cxn modelId="{CE3311D0-F08F-47FB-A077-D43E505BFA84}" srcId="{0A83B68B-4B29-403D-9CA7-81C5CCA1DFBA}" destId="{D9757504-DC16-4152-AA03-F726B7E361A3}" srcOrd="2" destOrd="0" parTransId="{5762CDD2-FDCF-43F7-9F27-FAA7FDE2F9AD}" sibTransId="{258A4F94-B097-49AF-AEA8-6FCB67E82FD0}"/>
    <dgm:cxn modelId="{CF6617BA-23A4-48B8-9CC6-162A4FE01A1C}" type="presOf" srcId="{B6000800-1D79-44F0-9D05-786978ABABDA}" destId="{513667E7-A473-458F-9F4E-4CE77C6326CA}" srcOrd="0" destOrd="0" presId="urn:microsoft.com/office/officeart/2005/8/layout/cycle4"/>
    <dgm:cxn modelId="{6D24360A-44A8-4870-A904-D7CF881F7418}" type="presOf" srcId="{C95087D5-DB4D-455A-8391-4B4EE2D77B62}" destId="{C8E53CC4-EEDB-4B42-9E68-A20ACCAA2D79}" srcOrd="1" destOrd="0" presId="urn:microsoft.com/office/officeart/2005/8/layout/cycle4"/>
    <dgm:cxn modelId="{C4FEC325-A23E-4CC7-A3A0-0EB3157F87DB}" srcId="{D1172CF0-9641-467C-82A5-5FEB740822D2}" destId="{745F500B-5943-4408-9A2A-12A3B70B560F}" srcOrd="0" destOrd="0" parTransId="{B8963881-8852-4C3E-9D99-605C33D0BA1E}" sibTransId="{84B5FD5B-3903-46BF-BEAB-D161357D0E62}"/>
    <dgm:cxn modelId="{A335BB07-7563-4CF3-AABE-3611342FA4CD}" srcId="{FA996EC7-CD00-487B-B1A2-84F2CBA7C679}" destId="{0A83B68B-4B29-403D-9CA7-81C5CCA1DFBA}" srcOrd="2" destOrd="0" parTransId="{AFA4AFEA-504F-41FA-8547-BEEBA49A80F1}" sibTransId="{3B2D4E68-25F1-4ECC-B212-E90A4C95CEC4}"/>
    <dgm:cxn modelId="{05579E38-ACE1-4CA3-8CC0-1E02201DE337}" srcId="{FA996EC7-CD00-487B-B1A2-84F2CBA7C679}" destId="{B6000800-1D79-44F0-9D05-786978ABABDA}" srcOrd="0" destOrd="0" parTransId="{4375A687-C261-408C-8963-72801E20AEEA}" sibTransId="{14395E10-0FAC-4C47-9C2D-417E0F56B077}"/>
    <dgm:cxn modelId="{2E0C2E32-9F6A-4FED-A204-0D64B8FBB17D}" type="presOf" srcId="{745F500B-5943-4408-9A2A-12A3B70B560F}" destId="{ABABD7D7-8736-4547-8C62-2A3E66B5D472}" srcOrd="0" destOrd="0" presId="urn:microsoft.com/office/officeart/2005/8/layout/cycle4"/>
    <dgm:cxn modelId="{18C893BB-E5B9-45B0-98F9-9E7D2E7FBBCB}" srcId="{B6000800-1D79-44F0-9D05-786978ABABDA}" destId="{631FA9B3-10FD-4A7C-9C2E-5AFFDE092CF7}" srcOrd="0" destOrd="0" parTransId="{B6491E09-03EA-4AD5-8774-883C84101C60}" sibTransId="{9A8537E7-0FC1-4A60-8861-620AB4428A90}"/>
    <dgm:cxn modelId="{C942C690-AD30-4182-AEF5-C1AFD379C289}" type="presOf" srcId="{745F500B-5943-4408-9A2A-12A3B70B560F}" destId="{35C62373-7868-43A3-AA01-844BD3CEDC0E}" srcOrd="1" destOrd="0" presId="urn:microsoft.com/office/officeart/2005/8/layout/cycle4"/>
    <dgm:cxn modelId="{2043CFF8-18A7-4816-BBE4-C867F316C22B}" type="presOf" srcId="{C95087D5-DB4D-455A-8391-4B4EE2D77B62}" destId="{82411D47-F716-4E23-B010-0DBC0E7A2D9E}" srcOrd="0" destOrd="0" presId="urn:microsoft.com/office/officeart/2005/8/layout/cycle4"/>
    <dgm:cxn modelId="{BED96F98-F8EE-4FF7-B81A-1FC438EB55F6}" type="presOf" srcId="{FA996EC7-CD00-487B-B1A2-84F2CBA7C679}" destId="{ADBD7FDD-8D20-43F5-AA0D-D56A2A68F042}" srcOrd="0" destOrd="0" presId="urn:microsoft.com/office/officeart/2005/8/layout/cycle4"/>
    <dgm:cxn modelId="{76B9F55E-5577-4007-8A5C-51EAF74F8274}" type="presOf" srcId="{C784DAF1-04A1-4803-9687-9E5CA5D96D4A}" destId="{D6AD57AA-C239-438B-88D1-8EAE8EC2064F}" srcOrd="1" destOrd="0" presId="urn:microsoft.com/office/officeart/2005/8/layout/cycle4"/>
    <dgm:cxn modelId="{7F63097E-934C-4B1E-8B61-9D81A3CE54EA}" srcId="{F6B4F424-EE48-419D-9A62-1BC74E299AE4}" destId="{C95087D5-DB4D-455A-8391-4B4EE2D77B62}" srcOrd="0" destOrd="0" parTransId="{BBE02E08-3B62-48ED-ABA9-F1D407BDD718}" sibTransId="{0DC55E86-F799-4BD0-9DAD-439B070C0F32}"/>
    <dgm:cxn modelId="{132B139B-6DE3-4249-91BC-44A0578B0CD7}" type="presOf" srcId="{D9757504-DC16-4152-AA03-F726B7E361A3}" destId="{D6AD57AA-C239-438B-88D1-8EAE8EC2064F}" srcOrd="1" destOrd="2" presId="urn:microsoft.com/office/officeart/2005/8/layout/cycle4"/>
    <dgm:cxn modelId="{C34E28FF-B84F-44ED-A06A-01D43A726809}" type="presOf" srcId="{6D0A78C8-8E2B-4122-9696-9C1FA59ED4D6}" destId="{7362EC59-8BA7-4697-858D-DFAE092DB10B}" srcOrd="0" destOrd="1" presId="urn:microsoft.com/office/officeart/2005/8/layout/cycle4"/>
    <dgm:cxn modelId="{7BB7E5AF-28A4-4BB8-8A07-D2048CE99DC8}" type="presOf" srcId="{C784DAF1-04A1-4803-9687-9E5CA5D96D4A}" destId="{7362EC59-8BA7-4697-858D-DFAE092DB10B}" srcOrd="0" destOrd="0" presId="urn:microsoft.com/office/officeart/2005/8/layout/cycle4"/>
    <dgm:cxn modelId="{5BB3FD59-0FE7-41F2-8573-6E0AEC4E4B75}" type="presOf" srcId="{6D0A78C8-8E2B-4122-9696-9C1FA59ED4D6}" destId="{D6AD57AA-C239-438B-88D1-8EAE8EC2064F}" srcOrd="1" destOrd="1" presId="urn:microsoft.com/office/officeart/2005/8/layout/cycle4"/>
    <dgm:cxn modelId="{5891F638-313D-465B-BAB7-C1D56864FF7E}" srcId="{0A83B68B-4B29-403D-9CA7-81C5CCA1DFBA}" destId="{6D0A78C8-8E2B-4122-9696-9C1FA59ED4D6}" srcOrd="1" destOrd="0" parTransId="{A31C07DD-5674-44DD-8047-CF4BC6B3985B}" sibTransId="{F74BF3E4-C28F-48CC-8626-154111BDB04D}"/>
    <dgm:cxn modelId="{F59A8BF8-F5A2-4F3E-8702-BF30E19B767F}" type="presOf" srcId="{D1172CF0-9641-467C-82A5-5FEB740822D2}" destId="{C8D3E453-40AE-4B3C-973D-AE7E74CE5EA9}" srcOrd="0" destOrd="0" presId="urn:microsoft.com/office/officeart/2005/8/layout/cycle4"/>
    <dgm:cxn modelId="{8192B557-4F73-493D-93A0-D09DAC152841}" type="presOf" srcId="{631FA9B3-10FD-4A7C-9C2E-5AFFDE092CF7}" destId="{E4178D94-D324-4048-8B93-08E37DA15116}" srcOrd="0" destOrd="0" presId="urn:microsoft.com/office/officeart/2005/8/layout/cycle4"/>
    <dgm:cxn modelId="{81423613-09E3-4232-B3BE-9DAB322122E9}" type="presOf" srcId="{F6B4F424-EE48-419D-9A62-1BC74E299AE4}" destId="{2351BC25-D2C3-4C45-8AC4-FA75F83743C9}" srcOrd="0" destOrd="0" presId="urn:microsoft.com/office/officeart/2005/8/layout/cycle4"/>
    <dgm:cxn modelId="{5F294FC2-4BC6-4399-8AAD-4CBCF0A5BEE1}" srcId="{FA996EC7-CD00-487B-B1A2-84F2CBA7C679}" destId="{D1172CF0-9641-467C-82A5-5FEB740822D2}" srcOrd="1" destOrd="0" parTransId="{AF8D4538-33C5-4E69-843D-5270E0BEE62B}" sibTransId="{A6A1624C-F9BA-4E6C-BDDD-02A5F92A109F}"/>
    <dgm:cxn modelId="{AC45F8CC-449B-4BE1-827F-3333E45496A8}" type="presParOf" srcId="{ADBD7FDD-8D20-43F5-AA0D-D56A2A68F042}" destId="{D6C225C6-1543-496E-B93B-E894AC2F3BC3}" srcOrd="0" destOrd="0" presId="urn:microsoft.com/office/officeart/2005/8/layout/cycle4"/>
    <dgm:cxn modelId="{510C4EDA-1167-4095-B9F6-9F5814F02CF9}" type="presParOf" srcId="{D6C225C6-1543-496E-B93B-E894AC2F3BC3}" destId="{3E4A296F-7B4F-4FC8-9008-E94772F165DB}" srcOrd="0" destOrd="0" presId="urn:microsoft.com/office/officeart/2005/8/layout/cycle4"/>
    <dgm:cxn modelId="{B5276E06-CD31-403B-8650-75FE2A87E2A2}" type="presParOf" srcId="{3E4A296F-7B4F-4FC8-9008-E94772F165DB}" destId="{E4178D94-D324-4048-8B93-08E37DA15116}" srcOrd="0" destOrd="0" presId="urn:microsoft.com/office/officeart/2005/8/layout/cycle4"/>
    <dgm:cxn modelId="{19D1C99E-B87C-4DCC-A307-2211BDA91146}" type="presParOf" srcId="{3E4A296F-7B4F-4FC8-9008-E94772F165DB}" destId="{66245549-1991-492B-BC20-473F09862A06}" srcOrd="1" destOrd="0" presId="urn:microsoft.com/office/officeart/2005/8/layout/cycle4"/>
    <dgm:cxn modelId="{C033642B-DDD7-47DA-AACA-A528C53D7950}" type="presParOf" srcId="{D6C225C6-1543-496E-B93B-E894AC2F3BC3}" destId="{F2DD01B2-317C-4341-83AC-7C303309C767}" srcOrd="1" destOrd="0" presId="urn:microsoft.com/office/officeart/2005/8/layout/cycle4"/>
    <dgm:cxn modelId="{C85F7985-86D7-4953-B75F-59E7EFE804F9}" type="presParOf" srcId="{F2DD01B2-317C-4341-83AC-7C303309C767}" destId="{ABABD7D7-8736-4547-8C62-2A3E66B5D472}" srcOrd="0" destOrd="0" presId="urn:microsoft.com/office/officeart/2005/8/layout/cycle4"/>
    <dgm:cxn modelId="{5253A33D-BEC3-4984-9AE9-499D776F7685}" type="presParOf" srcId="{F2DD01B2-317C-4341-83AC-7C303309C767}" destId="{35C62373-7868-43A3-AA01-844BD3CEDC0E}" srcOrd="1" destOrd="0" presId="urn:microsoft.com/office/officeart/2005/8/layout/cycle4"/>
    <dgm:cxn modelId="{76B4B2AA-075F-4A5B-A39A-BA1220381D25}" type="presParOf" srcId="{D6C225C6-1543-496E-B93B-E894AC2F3BC3}" destId="{7D48948C-0C2D-434D-9C19-87E03ADB8E9B}" srcOrd="2" destOrd="0" presId="urn:microsoft.com/office/officeart/2005/8/layout/cycle4"/>
    <dgm:cxn modelId="{9D32F690-5432-4840-BD89-88F8C31F3385}" type="presParOf" srcId="{7D48948C-0C2D-434D-9C19-87E03ADB8E9B}" destId="{7362EC59-8BA7-4697-858D-DFAE092DB10B}" srcOrd="0" destOrd="0" presId="urn:microsoft.com/office/officeart/2005/8/layout/cycle4"/>
    <dgm:cxn modelId="{05F141E2-5D6C-4C6A-BC7F-87363FE0113C}" type="presParOf" srcId="{7D48948C-0C2D-434D-9C19-87E03ADB8E9B}" destId="{D6AD57AA-C239-438B-88D1-8EAE8EC2064F}" srcOrd="1" destOrd="0" presId="urn:microsoft.com/office/officeart/2005/8/layout/cycle4"/>
    <dgm:cxn modelId="{6D5BC4A1-6E77-4C4B-9A55-EF8D8789D3F8}" type="presParOf" srcId="{D6C225C6-1543-496E-B93B-E894AC2F3BC3}" destId="{88C40EAB-27BE-42D3-BC86-67ED25686A73}" srcOrd="3" destOrd="0" presId="urn:microsoft.com/office/officeart/2005/8/layout/cycle4"/>
    <dgm:cxn modelId="{125C6C5F-6760-4F57-A9FF-E27487D92923}" type="presParOf" srcId="{88C40EAB-27BE-42D3-BC86-67ED25686A73}" destId="{82411D47-F716-4E23-B010-0DBC0E7A2D9E}" srcOrd="0" destOrd="0" presId="urn:microsoft.com/office/officeart/2005/8/layout/cycle4"/>
    <dgm:cxn modelId="{F2143BBD-180F-42FB-9765-92D35CFD4442}" type="presParOf" srcId="{88C40EAB-27BE-42D3-BC86-67ED25686A73}" destId="{C8E53CC4-EEDB-4B42-9E68-A20ACCAA2D79}" srcOrd="1" destOrd="0" presId="urn:microsoft.com/office/officeart/2005/8/layout/cycle4"/>
    <dgm:cxn modelId="{074A3F07-3EAF-44E7-A81B-2236EBFBD52C}" type="presParOf" srcId="{D6C225C6-1543-496E-B93B-E894AC2F3BC3}" destId="{C71AD60C-76A7-4A9D-B1FF-B368905E48DC}" srcOrd="4" destOrd="0" presId="urn:microsoft.com/office/officeart/2005/8/layout/cycle4"/>
    <dgm:cxn modelId="{0E7C3B09-3A4C-42CB-82B9-F990FA3DE3CB}" type="presParOf" srcId="{ADBD7FDD-8D20-43F5-AA0D-D56A2A68F042}" destId="{53C66D92-6E55-422E-AEC9-F0C78001C0CC}" srcOrd="1" destOrd="0" presId="urn:microsoft.com/office/officeart/2005/8/layout/cycle4"/>
    <dgm:cxn modelId="{3ACCD9A5-EE2E-4022-B864-C36642CC3B95}" type="presParOf" srcId="{53C66D92-6E55-422E-AEC9-F0C78001C0CC}" destId="{513667E7-A473-458F-9F4E-4CE77C6326CA}" srcOrd="0" destOrd="0" presId="urn:microsoft.com/office/officeart/2005/8/layout/cycle4"/>
    <dgm:cxn modelId="{BB890424-E3FD-4060-959B-ED37F5713A9C}" type="presParOf" srcId="{53C66D92-6E55-422E-AEC9-F0C78001C0CC}" destId="{C8D3E453-40AE-4B3C-973D-AE7E74CE5EA9}" srcOrd="1" destOrd="0" presId="urn:microsoft.com/office/officeart/2005/8/layout/cycle4"/>
    <dgm:cxn modelId="{65057CFF-E4AC-4F18-AA48-D9F07F8E477C}" type="presParOf" srcId="{53C66D92-6E55-422E-AEC9-F0C78001C0CC}" destId="{15A6A9B6-966E-459B-AFC5-4100353A43B5}" srcOrd="2" destOrd="0" presId="urn:microsoft.com/office/officeart/2005/8/layout/cycle4"/>
    <dgm:cxn modelId="{13CD1CFC-C125-4A37-A5D5-71A72785D631}" type="presParOf" srcId="{53C66D92-6E55-422E-AEC9-F0C78001C0CC}" destId="{2351BC25-D2C3-4C45-8AC4-FA75F83743C9}" srcOrd="3" destOrd="0" presId="urn:microsoft.com/office/officeart/2005/8/layout/cycle4"/>
    <dgm:cxn modelId="{4AE6DD29-5C5A-48C4-B60D-D6B7AB449B6D}" type="presParOf" srcId="{53C66D92-6E55-422E-AEC9-F0C78001C0CC}" destId="{86DFA280-D423-403B-BC86-4215CE850D07}" srcOrd="4" destOrd="0" presId="urn:microsoft.com/office/officeart/2005/8/layout/cycle4"/>
    <dgm:cxn modelId="{51A5B4D2-A309-4394-9EE4-ABF7FF5063C5}" type="presParOf" srcId="{ADBD7FDD-8D20-43F5-AA0D-D56A2A68F042}" destId="{B7214BB7-CB54-4622-9CDF-8F112F092762}" srcOrd="2" destOrd="0" presId="urn:microsoft.com/office/officeart/2005/8/layout/cycle4"/>
    <dgm:cxn modelId="{C173E6D8-C48A-4110-A47D-ACD2025A243C}" type="presParOf" srcId="{ADBD7FDD-8D20-43F5-AA0D-D56A2A68F042}" destId="{7E1781B9-C73F-4410-AE07-08695B492DE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493A1A-25CA-4D4C-BF0D-6AEB81796FB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EAAFF14-C1D4-4648-9A15-1574392FEEFA}">
      <dgm:prSet phldrT="[Tekst]"/>
      <dgm:spPr/>
      <dgm:t>
        <a:bodyPr/>
        <a:lstStyle/>
        <a:p>
          <a:r>
            <a:rPr lang="pl-PL" dirty="0"/>
            <a:t>500</a:t>
          </a:r>
        </a:p>
      </dgm:t>
    </dgm:pt>
    <dgm:pt modelId="{99CFA321-EF29-4120-9138-53E30101CF57}" type="parTrans" cxnId="{56D90BE1-1320-4A78-A9B5-B499361D5031}">
      <dgm:prSet/>
      <dgm:spPr/>
      <dgm:t>
        <a:bodyPr/>
        <a:lstStyle/>
        <a:p>
          <a:endParaRPr lang="pl-PL"/>
        </a:p>
      </dgm:t>
    </dgm:pt>
    <dgm:pt modelId="{317B697C-CD1C-4E1F-894C-74E6B6C3CBA6}" type="sibTrans" cxnId="{56D90BE1-1320-4A78-A9B5-B499361D5031}">
      <dgm:prSet/>
      <dgm:spPr/>
      <dgm:t>
        <a:bodyPr/>
        <a:lstStyle/>
        <a:p>
          <a:endParaRPr lang="pl-PL"/>
        </a:p>
      </dgm:t>
    </dgm:pt>
    <dgm:pt modelId="{285951F6-EB86-4351-AC95-E6802065AE62}" type="pres">
      <dgm:prSet presAssocID="{E5493A1A-25CA-4D4C-BF0D-6AEB81796FB1}" presName="Name0" presStyleCnt="0">
        <dgm:presLayoutVars>
          <dgm:dir/>
          <dgm:animLvl val="lvl"/>
          <dgm:resizeHandles val="exact"/>
        </dgm:presLayoutVars>
      </dgm:prSet>
      <dgm:spPr/>
    </dgm:pt>
    <dgm:pt modelId="{148B027F-13D6-4D89-892F-E611376E2E84}" type="pres">
      <dgm:prSet presAssocID="{9EAAFF14-C1D4-4648-9A15-1574392FEEFA}" presName="parTxOnly" presStyleLbl="node1" presStyleIdx="0" presStyleCnt="1" custScaleX="75198" custScaleY="87245" custLinFactNeighborX="-6559" custLinFactNeighborY="-86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4A35701-3A01-4353-B35E-9A26080BEB3C}" type="presOf" srcId="{9EAAFF14-C1D4-4648-9A15-1574392FEEFA}" destId="{148B027F-13D6-4D89-892F-E611376E2E84}" srcOrd="0" destOrd="0" presId="urn:microsoft.com/office/officeart/2005/8/layout/chevron1"/>
    <dgm:cxn modelId="{166CB605-2DE4-4079-A1B3-75A3E1F901EC}" type="presOf" srcId="{E5493A1A-25CA-4D4C-BF0D-6AEB81796FB1}" destId="{285951F6-EB86-4351-AC95-E6802065AE62}" srcOrd="0" destOrd="0" presId="urn:microsoft.com/office/officeart/2005/8/layout/chevron1"/>
    <dgm:cxn modelId="{56D90BE1-1320-4A78-A9B5-B499361D5031}" srcId="{E5493A1A-25CA-4D4C-BF0D-6AEB81796FB1}" destId="{9EAAFF14-C1D4-4648-9A15-1574392FEEFA}" srcOrd="0" destOrd="0" parTransId="{99CFA321-EF29-4120-9138-53E30101CF57}" sibTransId="{317B697C-CD1C-4E1F-894C-74E6B6C3CBA6}"/>
    <dgm:cxn modelId="{9550BDFB-0FB2-4EB6-92B7-120DE6B3012F}" type="presParOf" srcId="{285951F6-EB86-4351-AC95-E6802065AE62}" destId="{148B027F-13D6-4D89-892F-E611376E2E8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C7642-027F-4525-B80E-5F2547954AA1}">
      <dsp:nvSpPr>
        <dsp:cNvPr id="0" name=""/>
        <dsp:cNvSpPr/>
      </dsp:nvSpPr>
      <dsp:spPr>
        <a:xfrm>
          <a:off x="7233" y="1059894"/>
          <a:ext cx="4323754" cy="1729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/>
            <a:t>200</a:t>
          </a:r>
        </a:p>
      </dsp:txBody>
      <dsp:txXfrm>
        <a:off x="871984" y="1059894"/>
        <a:ext cx="2594253" cy="1729501"/>
      </dsp:txXfrm>
    </dsp:sp>
    <dsp:sp modelId="{347ADF37-EC89-4250-A569-6763788E31FA}">
      <dsp:nvSpPr>
        <dsp:cNvPr id="0" name=""/>
        <dsp:cNvSpPr/>
      </dsp:nvSpPr>
      <dsp:spPr>
        <a:xfrm>
          <a:off x="3898612" y="1059894"/>
          <a:ext cx="4323754" cy="17295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/>
            <a:t>4000</a:t>
          </a:r>
        </a:p>
      </dsp:txBody>
      <dsp:txXfrm>
        <a:off x="4763363" y="1059894"/>
        <a:ext cx="2594253" cy="1729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C7642-027F-4525-B80E-5F2547954AA1}">
      <dsp:nvSpPr>
        <dsp:cNvPr id="0" name=""/>
        <dsp:cNvSpPr/>
      </dsp:nvSpPr>
      <dsp:spPr>
        <a:xfrm>
          <a:off x="7233" y="1059894"/>
          <a:ext cx="4323754" cy="172950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/>
            <a:t>265</a:t>
          </a:r>
        </a:p>
      </dsp:txBody>
      <dsp:txXfrm>
        <a:off x="871984" y="1059894"/>
        <a:ext cx="2594253" cy="1729501"/>
      </dsp:txXfrm>
    </dsp:sp>
    <dsp:sp modelId="{347ADF37-EC89-4250-A569-6763788E31FA}">
      <dsp:nvSpPr>
        <dsp:cNvPr id="0" name=""/>
        <dsp:cNvSpPr/>
      </dsp:nvSpPr>
      <dsp:spPr>
        <a:xfrm>
          <a:off x="3898612" y="1059894"/>
          <a:ext cx="4323754" cy="172950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/>
            <a:t>6 450</a:t>
          </a:r>
        </a:p>
      </dsp:txBody>
      <dsp:txXfrm>
        <a:off x="4763363" y="1059894"/>
        <a:ext cx="2594253" cy="17295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2EC59-8BA7-4697-858D-DFAE092DB10B}">
      <dsp:nvSpPr>
        <dsp:cNvPr id="0" name=""/>
        <dsp:cNvSpPr/>
      </dsp:nvSpPr>
      <dsp:spPr>
        <a:xfrm>
          <a:off x="4558452" y="3981294"/>
          <a:ext cx="4140365" cy="22442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/>
            <a:t>                     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/>
            <a:t>             Lokalny rynek, potrzeb	      	pracodawców, zawody,                      	stanowiska, zadania 	zawodowe</a:t>
          </a:r>
        </a:p>
      </dsp:txBody>
      <dsp:txXfrm>
        <a:off x="5849861" y="4591652"/>
        <a:ext cx="2799657" cy="1584577"/>
      </dsp:txXfrm>
    </dsp:sp>
    <dsp:sp modelId="{82411D47-F716-4E23-B010-0DBC0E7A2D9E}">
      <dsp:nvSpPr>
        <dsp:cNvPr id="0" name=""/>
        <dsp:cNvSpPr/>
      </dsp:nvSpPr>
      <dsp:spPr>
        <a:xfrm>
          <a:off x="-22362" y="3611155"/>
          <a:ext cx="3439116" cy="2530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/>
            <a:t>Praca – pracownik, trendy w zatrudnieniu, rozwój branż, uwarunkowania społeczno-ekonomiczne</a:t>
          </a:r>
        </a:p>
      </dsp:txBody>
      <dsp:txXfrm>
        <a:off x="33231" y="4299446"/>
        <a:ext cx="2296195" cy="1786906"/>
      </dsp:txXfrm>
    </dsp:sp>
    <dsp:sp modelId="{ABABD7D7-8736-4547-8C62-2A3E66B5D472}">
      <dsp:nvSpPr>
        <dsp:cNvPr id="0" name=""/>
        <dsp:cNvSpPr/>
      </dsp:nvSpPr>
      <dsp:spPr>
        <a:xfrm>
          <a:off x="5296410" y="293027"/>
          <a:ext cx="3022495" cy="1957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/>
            <a:t>Plany, marzenia, aspiracje, zainteresowania</a:t>
          </a:r>
        </a:p>
      </dsp:txBody>
      <dsp:txXfrm>
        <a:off x="6246167" y="336035"/>
        <a:ext cx="2029730" cy="1382402"/>
      </dsp:txXfrm>
    </dsp:sp>
    <dsp:sp modelId="{E4178D94-D324-4048-8B93-08E37DA15116}">
      <dsp:nvSpPr>
        <dsp:cNvPr id="0" name=""/>
        <dsp:cNvSpPr/>
      </dsp:nvSpPr>
      <dsp:spPr>
        <a:xfrm>
          <a:off x="178512" y="215240"/>
          <a:ext cx="3022495" cy="1957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/>
            <a:t>Diagnoza potencjałów – umiejętności, uzdolnień, predyspozycji, preferencji, cech osobowości</a:t>
          </a:r>
        </a:p>
      </dsp:txBody>
      <dsp:txXfrm>
        <a:off x="221520" y="258248"/>
        <a:ext cx="2029730" cy="1382402"/>
      </dsp:txXfrm>
    </dsp:sp>
    <dsp:sp modelId="{513667E7-A473-458F-9F4E-4CE77C6326CA}">
      <dsp:nvSpPr>
        <dsp:cNvPr id="0" name=""/>
        <dsp:cNvSpPr/>
      </dsp:nvSpPr>
      <dsp:spPr>
        <a:xfrm>
          <a:off x="1627771" y="421891"/>
          <a:ext cx="2649272" cy="2649272"/>
        </a:xfrm>
        <a:prstGeom prst="pieWedg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MOGĘ</a:t>
          </a:r>
          <a:endParaRPr lang="pl-PL" sz="3800" kern="1200" dirty="0"/>
        </a:p>
      </dsp:txBody>
      <dsp:txXfrm>
        <a:off x="2403725" y="1197845"/>
        <a:ext cx="1873318" cy="1873318"/>
      </dsp:txXfrm>
    </dsp:sp>
    <dsp:sp modelId="{C8D3E453-40AE-4B3C-973D-AE7E74CE5EA9}">
      <dsp:nvSpPr>
        <dsp:cNvPr id="0" name=""/>
        <dsp:cNvSpPr/>
      </dsp:nvSpPr>
      <dsp:spPr>
        <a:xfrm rot="5400000">
          <a:off x="4399412" y="421891"/>
          <a:ext cx="2649272" cy="2649272"/>
        </a:xfrm>
        <a:prstGeom prst="pieWedg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CHCĘ</a:t>
          </a:r>
          <a:endParaRPr lang="pl-PL" sz="3800" kern="1200" dirty="0"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a:endParaRPr>
        </a:p>
      </dsp:txBody>
      <dsp:txXfrm rot="-5400000">
        <a:off x="4399412" y="1197845"/>
        <a:ext cx="1873318" cy="1873318"/>
      </dsp:txXfrm>
    </dsp:sp>
    <dsp:sp modelId="{15A6A9B6-966E-459B-AFC5-4100353A43B5}">
      <dsp:nvSpPr>
        <dsp:cNvPr id="0" name=""/>
        <dsp:cNvSpPr/>
      </dsp:nvSpPr>
      <dsp:spPr>
        <a:xfrm rot="10800000">
          <a:off x="4399412" y="3193532"/>
          <a:ext cx="2649272" cy="2649272"/>
        </a:xfrm>
        <a:prstGeom prst="pieWedg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RYNEK PRACY</a:t>
          </a:r>
        </a:p>
      </dsp:txBody>
      <dsp:txXfrm rot="10800000">
        <a:off x="4399412" y="3193532"/>
        <a:ext cx="1873318" cy="1873318"/>
      </dsp:txXfrm>
    </dsp:sp>
    <dsp:sp modelId="{2351BC25-D2C3-4C45-8AC4-FA75F83743C9}">
      <dsp:nvSpPr>
        <dsp:cNvPr id="0" name=""/>
        <dsp:cNvSpPr/>
      </dsp:nvSpPr>
      <dsp:spPr>
        <a:xfrm rot="16200000">
          <a:off x="1627771" y="3193532"/>
          <a:ext cx="2649272" cy="2649272"/>
        </a:xfrm>
        <a:prstGeom prst="pieWedg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b="1" kern="1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rPr>
            <a:t>ŚWIAT PRACY</a:t>
          </a:r>
        </a:p>
      </dsp:txBody>
      <dsp:txXfrm rot="5400000">
        <a:off x="2403725" y="3193532"/>
        <a:ext cx="1873318" cy="1873318"/>
      </dsp:txXfrm>
    </dsp:sp>
    <dsp:sp modelId="{B7214BB7-CB54-4622-9CDF-8F112F092762}">
      <dsp:nvSpPr>
        <dsp:cNvPr id="0" name=""/>
        <dsp:cNvSpPr/>
      </dsp:nvSpPr>
      <dsp:spPr>
        <a:xfrm>
          <a:off x="3880876" y="2581690"/>
          <a:ext cx="914702" cy="79539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781B9-C73F-4410-AE07-08695B492DEB}">
      <dsp:nvSpPr>
        <dsp:cNvPr id="0" name=""/>
        <dsp:cNvSpPr/>
      </dsp:nvSpPr>
      <dsp:spPr>
        <a:xfrm rot="10800000">
          <a:off x="3880876" y="2887611"/>
          <a:ext cx="914702" cy="79539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B027F-13D6-4D89-892F-E611376E2E84}">
      <dsp:nvSpPr>
        <dsp:cNvPr id="0" name=""/>
        <dsp:cNvSpPr/>
      </dsp:nvSpPr>
      <dsp:spPr>
        <a:xfrm>
          <a:off x="278709" y="466952"/>
          <a:ext cx="3587534" cy="16649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6500" kern="1200" dirty="0"/>
            <a:t>500</a:t>
          </a:r>
        </a:p>
      </dsp:txBody>
      <dsp:txXfrm>
        <a:off x="1111163" y="466952"/>
        <a:ext cx="1922626" cy="1664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A6E1A5C-951E-3747-9C59-667D595245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8590400-2121-754D-AC78-41CCE430AF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41FD5-C479-424C-A368-70CFE9370CD3}" type="datetime1">
              <a:rPr lang="pl-PL" smtClean="0"/>
              <a:t>12.04.2019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538DCFF-FC1E-FA4A-ADB2-24638F2FF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595810F-10D6-2A4B-8C0D-F4D772364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5DD3B-C293-6243-9543-AC6DF91A6D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634108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B698F-7B71-4A11-B197-912E6432C016}" type="datetime1">
              <a:rPr lang="pl-PL" smtClean="0"/>
              <a:t>12.04.2019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07D2-769D-3A49-A52A-3C9CCF5037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8602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707D2-769D-3A49-A52A-3C9CCF50371B}" type="slidenum">
              <a:rPr lang="pl-PL" smtClean="0"/>
              <a:t>1</a:t>
            </a:fld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9C6A303-8606-4E8B-AAB4-01CFF8E7203F}" type="datetime1">
              <a:rPr lang="pl-PL" smtClean="0"/>
              <a:t>12.04.2019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99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19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479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410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256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26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91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98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80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49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13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20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A1037-6092-4D63-B445-D676A4CB1D85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AA2D-CA20-43D8-AFF2-FEA94EFD08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50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9.jp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2.jp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25.jp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I%20miejsce%20-%20MEKW2109%20-%20&#346;wie&#380;y%20zaw&#243;d%20&#8211;%20piekarz.mp4" TargetMode="External"/><Relationship Id="rId2" Type="http://schemas.openxmlformats.org/officeDocument/2006/relationships/hyperlink" Target="III%20miejsce%20-%205N2AKG08-%20Najlepszy%20z%20najlepszych-Technik%20Architektuer%20Krajobrazu.mp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55926248_181321616172846_5214004734554874964_n.mp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7.jpg"/><Relationship Id="rId4" Type="http://schemas.openxmlformats.org/officeDocument/2006/relationships/image" Target="../media/image70.jpg"/><Relationship Id="rId9" Type="http://schemas.openxmlformats.org/officeDocument/2006/relationships/image" Target="../media/image7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outube.com/channel/UCmxxtAbdN5IC_I_CjLZoqqw/video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radio.bialystok.pl/dobry-zawod-fajne-zycie/index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43608" y="5445224"/>
            <a:ext cx="7635280" cy="576064"/>
          </a:xfrm>
        </p:spPr>
        <p:txBody>
          <a:bodyPr>
            <a:normAutofit fontScale="92500" lnSpcReduction="10000"/>
          </a:bodyPr>
          <a:lstStyle/>
          <a:p>
            <a:r>
              <a:rPr lang="pl-PL" sz="1600" dirty="0">
                <a:solidFill>
                  <a:srgbClr val="285082"/>
                </a:solidFill>
              </a:rPr>
              <a:t>3.3 Kształcenie zawodowe młodzieży na rzecz konkurencyjności podlaskiej gospodarki </a:t>
            </a:r>
          </a:p>
          <a:p>
            <a:r>
              <a:rPr lang="pl-PL" sz="1600" dirty="0">
                <a:solidFill>
                  <a:srgbClr val="285082"/>
                </a:solidFill>
              </a:rPr>
              <a:t>w ramach Regionalnego Programu Operacyjnego Województwa Podlaskiego 2014-2020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16253A3-D5AC-4A1A-A33E-8F4A1FB54A9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9276"/>
            <a:ext cx="389086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95736" y="2033586"/>
            <a:ext cx="817240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Ubuntu" panose="020B0504030602030204" pitchFamily="34" charset="0"/>
              </a:rPr>
              <a:t>Popularyzacja szkolnictwa zawodowego - nowe metody promocji zawodów, oferty szkół zawodowych    </a:t>
            </a:r>
          </a:p>
          <a:p>
            <a:pPr algn="ctr"/>
            <a:r>
              <a:rPr lang="pl-PL" sz="2200" b="1" dirty="0">
                <a:solidFill>
                  <a:schemeClr val="accent1">
                    <a:lumMod val="75000"/>
                  </a:schemeClr>
                </a:solidFill>
                <a:latin typeface="Ubuntu" panose="020B0504030602030204" pitchFamily="34" charset="0"/>
              </a:rPr>
              <a:t>i pracodawców w regionie w ramach rezultatów projektu </a:t>
            </a: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endParaRPr lang="pl-PL" sz="1400" b="1" dirty="0">
              <a:solidFill>
                <a:schemeClr val="accent1">
                  <a:lumMod val="75000"/>
                </a:schemeClr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  <a:latin typeface="Ubuntu" panose="020B0504030602030204" pitchFamily="34" charset="0"/>
              </a:rPr>
              <a:t>BIAŁYSTOK, 12 kwietnia 2019 r. </a:t>
            </a: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3D8D6596-B422-46EB-A15F-2732A6F4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44" y="4298912"/>
            <a:ext cx="7723112" cy="9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5B6EB-9456-469F-B8C9-0605F0463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CB54F86-A002-49D8-9B71-A4C43E0C5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74638"/>
            <a:ext cx="11553850" cy="6729394"/>
          </a:xfrm>
        </p:spPr>
      </p:pic>
    </p:spTree>
    <p:extLst>
      <p:ext uri="{BB962C8B-B14F-4D97-AF65-F5344CB8AC3E}">
        <p14:creationId xmlns:p14="http://schemas.microsoft.com/office/powerpoint/2010/main" val="30616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688698-AE66-4061-B1BC-1CFABED6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B92A99-A2BE-443A-9A64-82FAE6939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81"/>
            <a:ext cx="12152741" cy="6835917"/>
          </a:xfrm>
        </p:spPr>
      </p:pic>
    </p:spTree>
    <p:extLst>
      <p:ext uri="{BB962C8B-B14F-4D97-AF65-F5344CB8AC3E}">
        <p14:creationId xmlns:p14="http://schemas.microsoft.com/office/powerpoint/2010/main" val="25847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C6D4E0-1D0A-454C-B3BA-2055146E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F4C1B41-7443-4C81-B4E6-FCDECF5C9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6632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419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F540B63-C0D3-4B48-89EF-BFB9ACAEB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" y="0"/>
            <a:ext cx="8988490" cy="6741368"/>
          </a:xfrm>
        </p:spPr>
      </p:pic>
    </p:spTree>
    <p:extLst>
      <p:ext uri="{BB962C8B-B14F-4D97-AF65-F5344CB8AC3E}">
        <p14:creationId xmlns:p14="http://schemas.microsoft.com/office/powerpoint/2010/main" val="16150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2EF30B-B43E-4E0E-8587-4CB521C5B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7A42D32-A689-4ED7-9FC1-72FF6828D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" y="0"/>
            <a:ext cx="9006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C6699-7A7A-42FD-9A9E-AE5E290A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97C58C-FCB2-4285-B687-2E7104624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2" y="-899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10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AE288B-F918-48EB-9C48-E5029004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FB4455F-2480-4D9C-BC07-9B248FCF0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6861" cy="7250146"/>
          </a:xfrm>
        </p:spPr>
      </p:pic>
    </p:spTree>
    <p:extLst>
      <p:ext uri="{BB962C8B-B14F-4D97-AF65-F5344CB8AC3E}">
        <p14:creationId xmlns:p14="http://schemas.microsoft.com/office/powerpoint/2010/main" val="415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F3D872-2F69-4B58-889B-BDAF495F5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B1FB663-C90A-456C-BF2E-D893C4DD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7"/>
            <a:ext cx="9409045" cy="7056784"/>
          </a:xfrm>
        </p:spPr>
      </p:pic>
    </p:spTree>
    <p:extLst>
      <p:ext uri="{BB962C8B-B14F-4D97-AF65-F5344CB8AC3E}">
        <p14:creationId xmlns:p14="http://schemas.microsoft.com/office/powerpoint/2010/main" val="27195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0A4A1-1B1D-4880-9738-2324EBC5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73" y="188640"/>
            <a:ext cx="8470254" cy="2301469"/>
          </a:xfrm>
        </p:spPr>
        <p:txBody>
          <a:bodyPr>
            <a:normAutofit/>
          </a:bodyPr>
          <a:lstStyle/>
          <a:p>
            <a:pPr algn="just"/>
            <a:r>
              <a:rPr lang="pl-PL" b="1" dirty="0">
                <a:solidFill>
                  <a:srgbClr val="C00000"/>
                </a:solidFill>
              </a:rPr>
              <a:t>Spotkania mentoringowe</a:t>
            </a:r>
            <a:r>
              <a:rPr lang="pl-PL" b="1" dirty="0">
                <a:solidFill>
                  <a:srgbClr val="002060"/>
                </a:solidFill>
              </a:rPr>
              <a:t> z pracodawcami w szkole, podczas targów – dyskusje i rozmowy o możliwościach rozwoju w branży.</a:t>
            </a:r>
          </a:p>
          <a:p>
            <a:pPr algn="just"/>
            <a:r>
              <a:rPr lang="pl-PL" b="1" dirty="0"/>
              <a:t>Łącznie </a:t>
            </a:r>
            <a:r>
              <a:rPr lang="pl-PL" b="1" dirty="0">
                <a:solidFill>
                  <a:srgbClr val="C00000"/>
                </a:solidFill>
              </a:rPr>
              <a:t>160</a:t>
            </a:r>
            <a:r>
              <a:rPr lang="pl-PL" b="1" dirty="0"/>
              <a:t> spotkań </a:t>
            </a:r>
            <a:r>
              <a:rPr lang="pl-PL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E90847-C88C-4C10-AB7F-73C4469FD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699F4A-A36F-4B29-93AB-584740D2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44E4FE-144A-4A44-8B0C-A70E8F3ED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913643-FDC0-4834-962E-DDB01FF36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6584" cy="679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9083" y="332656"/>
            <a:ext cx="7072281" cy="1143000"/>
          </a:xfrm>
        </p:spPr>
        <p:txBody>
          <a:bodyPr/>
          <a:lstStyle/>
          <a:p>
            <a:pPr algn="ctr"/>
            <a:r>
              <a:rPr lang="pl-PL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PARTNERSTWO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1116" y="1705100"/>
            <a:ext cx="7812361" cy="3147309"/>
          </a:xfrm>
        </p:spPr>
        <p:txBody>
          <a:bodyPr/>
          <a:lstStyle/>
          <a:p>
            <a:r>
              <a:rPr lang="pl-PL" sz="2400" b="1" dirty="0"/>
              <a:t>Białostocka Fundacja Kształcenia Kadr – Lider </a:t>
            </a:r>
          </a:p>
          <a:p>
            <a:r>
              <a:rPr lang="pl-PL" sz="2400" b="1" dirty="0"/>
              <a:t>Stowarzyszenie Białostockiego Obszaru Funkcjonalnego</a:t>
            </a:r>
          </a:p>
          <a:p>
            <a:r>
              <a:rPr lang="pl-PL" sz="2400" b="1" dirty="0"/>
              <a:t>Łomżyńskie Forum Samorządowe</a:t>
            </a:r>
          </a:p>
          <a:p>
            <a:r>
              <a:rPr lang="pl-PL" sz="2400" b="1" dirty="0"/>
              <a:t>Miasto Suwałki</a:t>
            </a:r>
          </a:p>
          <a:p>
            <a:r>
              <a:rPr lang="pl-PL" sz="2400" b="1" dirty="0"/>
              <a:t>Suwalski Ośrodek Doskonalenia Nauczycieli </a:t>
            </a:r>
          </a:p>
          <a:p>
            <a:r>
              <a:rPr lang="pl-PL" sz="2400" b="1" dirty="0"/>
              <a:t>Miasto Bielsk Podlaski</a:t>
            </a:r>
          </a:p>
          <a:p>
            <a:r>
              <a:rPr lang="pl-PL" sz="2400" b="1" dirty="0"/>
              <a:t>Izba Rzemieślnicza i Przedsiębiorczości w Białymstoku</a:t>
            </a:r>
          </a:p>
          <a:p>
            <a:pPr marL="0" indent="0">
              <a:buNone/>
            </a:pPr>
            <a:endParaRPr lang="pl-PL" sz="24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42F309F-27CE-44CD-9D95-DF328652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3" y="4653797"/>
            <a:ext cx="1251571" cy="139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01D6203F-C449-4723-AF6F-D8F2A52E00C5}"/>
              </a:ext>
            </a:extLst>
          </p:cNvPr>
          <p:cNvSpPr/>
          <p:nvPr/>
        </p:nvSpPr>
        <p:spPr>
          <a:xfrm>
            <a:off x="2123728" y="5137381"/>
            <a:ext cx="568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Patronat Honorowy Podlaski Kurator Oświaty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0692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903CB1-30A7-4F8F-9EF0-322AB4F2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7789485-FC01-4794-B2DE-F7691F11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" y="-1683568"/>
            <a:ext cx="6820222" cy="90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D30F07F-0821-4E86-93E9-4A1AC0989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40"/>
            <a:ext cx="5386977" cy="40402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79A828-84C1-43EF-A690-62B45556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3650296"/>
            <a:ext cx="4994519" cy="37444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32FE62B-9973-4493-A525-41F0D5701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09" y="-4063"/>
            <a:ext cx="3825408" cy="5100543"/>
          </a:xfrm>
          <a:prstGeom prst="rect">
            <a:avLst/>
          </a:prstGeom>
        </p:spPr>
      </p:pic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A3AE256E-9890-4BDC-B10F-840F46A371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08" y="3640763"/>
            <a:ext cx="5688632" cy="3791067"/>
          </a:xfrm>
          <a:prstGeom prst="rect">
            <a:avLst/>
          </a:prstGeom>
        </p:spPr>
      </p:pic>
      <p:graphicFrame>
        <p:nvGraphicFramePr>
          <p:cNvPr id="4" name="Symbol zastępczy zawartości 4">
            <a:extLst>
              <a:ext uri="{FF2B5EF4-FFF2-40B4-BE49-F238E27FC236}">
                <a16:creationId xmlns:a16="http://schemas.microsoft.com/office/drawing/2014/main" id="{543021FD-9B27-48B7-B4B0-E8CFF4411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031714"/>
              </p:ext>
            </p:extLst>
          </p:nvPr>
        </p:nvGraphicFramePr>
        <p:xfrm>
          <a:off x="0" y="186879"/>
          <a:ext cx="8229600" cy="384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B6B4F153-1139-42AA-A68F-97FC90FDFA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966651"/>
              </p:ext>
            </p:extLst>
          </p:nvPr>
        </p:nvGraphicFramePr>
        <p:xfrm>
          <a:off x="0" y="2926459"/>
          <a:ext cx="8229600" cy="3849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2048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D51DF6E-1D11-4DB9-A4DD-40B52B4F6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7805"/>
            <a:ext cx="7772400" cy="1470025"/>
          </a:xfrm>
        </p:spPr>
        <p:txBody>
          <a:bodyPr/>
          <a:lstStyle/>
          <a:p>
            <a:r>
              <a:rPr lang="pl-PL" dirty="0"/>
              <a:t>Doradztwo edukacyjno-zawodowe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D4EE0EB-B04B-44EF-BC36-CBEBD199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88" y="3789040"/>
            <a:ext cx="7723112" cy="9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635871-4553-448A-B4EF-15CA8EB9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pl-PL" dirty="0"/>
              <a:t>DORADZTWO POPYTOWE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D451BF-089B-184B-BCD2-90950BD39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altLang="pl-PL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pl-PL" dirty="0"/>
              <a:t>poradnictwo zorientowane na realizację </a:t>
            </a:r>
            <a:r>
              <a:rPr lang="pl-PL" b="1" dirty="0"/>
              <a:t>potrzeb kompetencyjnych pracodawców</a:t>
            </a:r>
            <a:r>
              <a:rPr lang="pl-PL" dirty="0"/>
              <a:t> w odróżnieniu od psychologizującego, afirmującego i akceptującego poradnictwa podażowego</a:t>
            </a:r>
            <a:endParaRPr lang="pl-PL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0"/>
          <a:ext cx="867645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wal 1">
            <a:extLst>
              <a:ext uri="{FF2B5EF4-FFF2-40B4-BE49-F238E27FC236}">
                <a16:creationId xmlns:a16="http://schemas.microsoft.com/office/drawing/2014/main" id="{F2D31A4E-D2F7-4C9D-9418-551BA6DEAEE5}"/>
              </a:ext>
            </a:extLst>
          </p:cNvPr>
          <p:cNvSpPr/>
          <p:nvPr/>
        </p:nvSpPr>
        <p:spPr>
          <a:xfrm>
            <a:off x="1601416" y="2420888"/>
            <a:ext cx="5976664" cy="3411760"/>
          </a:xfrm>
          <a:prstGeom prst="ellipse">
            <a:avLst/>
          </a:prstGeom>
          <a:noFill/>
          <a:ln>
            <a:solidFill>
              <a:srgbClr val="EA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5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FF770-C131-4E33-832C-157C5359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70F324-4529-43D8-8AC9-ED3EC3994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772816"/>
            <a:ext cx="8712967" cy="2952328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Ubuntu" panose="020B0504030602030204" pitchFamily="34" charset="0"/>
              </a:rPr>
              <a:t>badania potrzeb pracodawców</a:t>
            </a:r>
          </a:p>
          <a:p>
            <a:r>
              <a:rPr lang="pl-PL" sz="2800" dirty="0">
                <a:latin typeface="Ubuntu" panose="020B0504030602030204" pitchFamily="34" charset="0"/>
              </a:rPr>
              <a:t>analiza stanowisk pracy w 4 subregionach</a:t>
            </a:r>
          </a:p>
          <a:p>
            <a:r>
              <a:rPr lang="pl-PL" sz="2800" dirty="0">
                <a:latin typeface="Ubuntu" panose="020B0504030602030204" pitchFamily="34" charset="0"/>
              </a:rPr>
              <a:t>Indywidualny Plan Działania</a:t>
            </a:r>
          </a:p>
          <a:p>
            <a:endParaRPr lang="pl-PL" sz="28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1848FB3-3B37-43EB-86F1-F96B8EE7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534"/>
            <a:ext cx="5142889" cy="663989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9F7A0C3-6787-4333-B083-9049BAAF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160" y="-69956"/>
            <a:ext cx="5404932" cy="674894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52DF05-78F5-4ED1-8D40-4E497DB6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669" y="-69956"/>
            <a:ext cx="5495542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E7DD85-C678-4A72-8576-98ED66F9E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721" y="-52608"/>
            <a:ext cx="5142889" cy="663989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9FAF344-8731-48C5-AF64-15EF3278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880" y="-52617"/>
            <a:ext cx="5404932" cy="674894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6489AA9-3491-4B8C-950F-9F7DAD6D0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58" y="-124482"/>
            <a:ext cx="5495542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3133EC8-7646-4ED1-9B6B-2204DB1E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440" y="-80628"/>
            <a:ext cx="5495541" cy="68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ADD2DE-2C5A-4CA0-B68D-E3CAA81C8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6404" cy="6858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11598A-C7A2-4ECD-A9A6-AC603A2F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" y="1484784"/>
            <a:ext cx="2648402" cy="2997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A8A3399-3598-4496-ABD4-BEAC7897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4784"/>
            <a:ext cx="3252265" cy="38238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461A9A2-AA35-47FF-A7BC-B641B8D09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79535"/>
            <a:ext cx="3252265" cy="392884"/>
          </a:xfrm>
          <a:prstGeom prst="rect">
            <a:avLst/>
          </a:prstGeom>
        </p:spPr>
      </p:pic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30EA1FA3-2B50-4C1E-93BF-65270668E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71012"/>
              </p:ext>
            </p:extLst>
          </p:nvPr>
        </p:nvGraphicFramePr>
        <p:xfrm>
          <a:off x="5724128" y="610425"/>
          <a:ext cx="3240360" cy="1224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115">
                  <a:extLst>
                    <a:ext uri="{9D8B030D-6E8A-4147-A177-3AD203B41FA5}">
                      <a16:colId xmlns:a16="http://schemas.microsoft.com/office/drawing/2014/main" val="4213898396"/>
                    </a:ext>
                  </a:extLst>
                </a:gridCol>
                <a:gridCol w="1541245">
                  <a:extLst>
                    <a:ext uri="{9D8B030D-6E8A-4147-A177-3AD203B41FA5}">
                      <a16:colId xmlns:a16="http://schemas.microsoft.com/office/drawing/2014/main" val="2013263642"/>
                    </a:ext>
                  </a:extLst>
                </a:gridCol>
              </a:tblGrid>
              <a:tr h="408045">
                <a:tc>
                  <a:txBody>
                    <a:bodyPr/>
                    <a:lstStyle/>
                    <a:p>
                      <a:r>
                        <a:rPr lang="pl-PL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REALIZACJA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627155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chemeClr val="tx2"/>
                          </a:solidFill>
                        </a:rPr>
                        <a:t>6 000 uczniów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rgbClr val="C00000"/>
                          </a:solidFill>
                        </a:rPr>
                        <a:t>7 750 uczniów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158679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chemeClr val="tx2"/>
                          </a:solidFill>
                        </a:rPr>
                        <a:t>12 000 godzin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>
                          <a:solidFill>
                            <a:srgbClr val="C00000"/>
                          </a:solidFill>
                        </a:rPr>
                        <a:t> 14 000 godzin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03946"/>
                  </a:ext>
                </a:extLst>
              </a:tr>
            </a:tbl>
          </a:graphicData>
        </a:graphic>
      </p:graphicFrame>
      <p:pic>
        <p:nvPicPr>
          <p:cNvPr id="14" name="Obraz 13">
            <a:extLst>
              <a:ext uri="{FF2B5EF4-FFF2-40B4-BE49-F238E27FC236}">
                <a16:creationId xmlns:a16="http://schemas.microsoft.com/office/drawing/2014/main" id="{7986FCCD-CDFD-419E-BA1C-B1D580AB1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404" y="4149080"/>
            <a:ext cx="4018124" cy="24126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8772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0A4A1-1B1D-4880-9738-2324EBC5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45" y="332656"/>
            <a:ext cx="8562597" cy="1829172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</a:rPr>
              <a:t>Konkursy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</a:rPr>
              <a:t> wiedzy o zawodach , zawód przyszłości, filmowy</a:t>
            </a:r>
          </a:p>
          <a:p>
            <a:pPr algn="just"/>
            <a:endParaRPr lang="pl-PL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31" y="1772816"/>
            <a:ext cx="4567999" cy="352839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7A4D06-FF0B-494C-9B87-9037ACA94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044" y="3212976"/>
            <a:ext cx="456799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87D155-5ACD-40E7-A3C4-B33C86D1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AC2021D-82CF-470C-878E-914618D7B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6582" cy="6507162"/>
          </a:xfrm>
        </p:spPr>
      </p:pic>
    </p:spTree>
    <p:extLst>
      <p:ext uri="{BB962C8B-B14F-4D97-AF65-F5344CB8AC3E}">
        <p14:creationId xmlns:p14="http://schemas.microsoft.com/office/powerpoint/2010/main" val="32646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33174"/>
            <a:ext cx="6573416" cy="1143000"/>
          </a:xfrm>
        </p:spPr>
        <p:txBody>
          <a:bodyPr/>
          <a:lstStyle/>
          <a:p>
            <a:pPr algn="ctr"/>
            <a:r>
              <a:rPr lang="pl-PL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Subregiony i powiaty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964940"/>
              </p:ext>
            </p:extLst>
          </p:nvPr>
        </p:nvGraphicFramePr>
        <p:xfrm>
          <a:off x="6386087" y="1838217"/>
          <a:ext cx="2324944" cy="1899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4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0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CC0000"/>
                          </a:solidFill>
                          <a:effectLst/>
                        </a:rPr>
                        <a:t>Subregion Białostocki: 59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solidFill>
                          <a:srgbClr val="CC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Miasto Białystok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białostocki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sokólski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moniecki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61916"/>
              </p:ext>
            </p:extLst>
          </p:nvPr>
        </p:nvGraphicFramePr>
        <p:xfrm>
          <a:off x="344800" y="3738061"/>
          <a:ext cx="2038559" cy="2315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>
                          <a:solidFill>
                            <a:srgbClr val="C00000"/>
                          </a:solidFill>
                          <a:effectLst/>
                        </a:rPr>
                        <a:t>Subregion Łomżyński:33</a:t>
                      </a:r>
                      <a:endParaRPr lang="pl-PL" sz="18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Miasto Łomża 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łomżyński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grajewski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kolneński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wysokomazowiecki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zambrowski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04298"/>
              </p:ext>
            </p:extLst>
          </p:nvPr>
        </p:nvGraphicFramePr>
        <p:xfrm>
          <a:off x="394142" y="1470206"/>
          <a:ext cx="2116910" cy="1945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6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400" dirty="0">
                        <a:solidFill>
                          <a:srgbClr val="CC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600" dirty="0">
                          <a:solidFill>
                            <a:srgbClr val="CC0000"/>
                          </a:solidFill>
                          <a:effectLst/>
                        </a:rPr>
                        <a:t>Subregion Suwalski:  30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200" dirty="0">
                        <a:solidFill>
                          <a:srgbClr val="CC000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7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Miasto Suwałki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suwalski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powiat sejneński </a:t>
                      </a:r>
                      <a:endParaRPr lang="pl-P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augustowski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2" descr="http://www.rops-bialystok.pl/andrzej3/wp-content/uploads/2017/03/Subregiony-P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82" y="1156559"/>
            <a:ext cx="3729210" cy="46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017227"/>
              </p:ext>
            </p:extLst>
          </p:nvPr>
        </p:nvGraphicFramePr>
        <p:xfrm>
          <a:off x="6394782" y="4503227"/>
          <a:ext cx="2038559" cy="1621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8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02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rgbClr val="CC0000"/>
                          </a:solidFill>
                          <a:effectLst/>
                        </a:rPr>
                        <a:t>Subregion Bielski:  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600" dirty="0">
                        <a:solidFill>
                          <a:srgbClr val="CC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bielski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hajnowski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powiat siemiatycki 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62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D3623BF4-BB25-4E02-9FD2-B9E30500A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0" y="0"/>
            <a:ext cx="5143500" cy="6858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2AD0D5-4F38-4F38-B95F-FC5A8CBD4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071372"/>
              </p:ext>
            </p:extLst>
          </p:nvPr>
        </p:nvGraphicFramePr>
        <p:xfrm>
          <a:off x="4967905" y="280452"/>
          <a:ext cx="4770785" cy="2930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Grupa 7">
            <a:extLst>
              <a:ext uri="{FF2B5EF4-FFF2-40B4-BE49-F238E27FC236}">
                <a16:creationId xmlns:a16="http://schemas.microsoft.com/office/drawing/2014/main" id="{AD065071-D931-4614-AEA0-271FE7ECC6E0}"/>
              </a:ext>
            </a:extLst>
          </p:cNvPr>
          <p:cNvGrpSpPr/>
          <p:nvPr/>
        </p:nvGrpSpPr>
        <p:grpSpPr>
          <a:xfrm>
            <a:off x="5364086" y="3643328"/>
            <a:ext cx="3779913" cy="2017920"/>
            <a:chOff x="2088222" y="792088"/>
            <a:chExt cx="3202781" cy="1281112"/>
          </a:xfrm>
        </p:grpSpPr>
        <p:sp>
          <p:nvSpPr>
            <p:cNvPr id="10" name="Strzałka: pagon 9">
              <a:extLst>
                <a:ext uri="{FF2B5EF4-FFF2-40B4-BE49-F238E27FC236}">
                  <a16:creationId xmlns:a16="http://schemas.microsoft.com/office/drawing/2014/main" id="{FAA832AF-1560-490D-B7DF-5574414C37DB}"/>
                </a:ext>
              </a:extLst>
            </p:cNvPr>
            <p:cNvSpPr/>
            <p:nvPr/>
          </p:nvSpPr>
          <p:spPr>
            <a:xfrm>
              <a:off x="2088222" y="792088"/>
              <a:ext cx="3202781" cy="1281112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Strzałka: pagon 4">
              <a:extLst>
                <a:ext uri="{FF2B5EF4-FFF2-40B4-BE49-F238E27FC236}">
                  <a16:creationId xmlns:a16="http://schemas.microsoft.com/office/drawing/2014/main" id="{DF3C67C2-2243-44A0-BEE1-D4666A7D1057}"/>
                </a:ext>
              </a:extLst>
            </p:cNvPr>
            <p:cNvSpPr txBox="1"/>
            <p:nvPr/>
          </p:nvSpPr>
          <p:spPr>
            <a:xfrm>
              <a:off x="2728778" y="792088"/>
              <a:ext cx="1921669" cy="1281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033" tIns="86678" rIns="86678" bIns="86678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6500" dirty="0"/>
                <a:t>720</a:t>
              </a:r>
              <a:endParaRPr lang="pl-PL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3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39207" y="188640"/>
            <a:ext cx="7571184" cy="1143000"/>
          </a:xfrm>
        </p:spPr>
        <p:txBody>
          <a:bodyPr/>
          <a:lstStyle/>
          <a:p>
            <a:r>
              <a:rPr lang="pl-PL" sz="2400" dirty="0"/>
              <a:t>W</a:t>
            </a:r>
            <a:r>
              <a:rPr lang="pl-PL" sz="2400" b="1" dirty="0"/>
              <a:t>ręczenie nagród w konkursie </a:t>
            </a:r>
            <a:br>
              <a:rPr lang="pl-PL" sz="2400" b="1" dirty="0"/>
            </a:br>
            <a:r>
              <a:rPr lang="pl-PL" sz="2400" b="1" dirty="0"/>
              <a:t>„Nakręć się Na Zawód”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444" y="134126"/>
            <a:ext cx="10066021" cy="648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73F12D-A646-44AB-B433-2705E85B7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77" y="738000"/>
            <a:ext cx="8310044" cy="61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591C61B-7CE3-4650-A8B7-148B51BBA8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01" y="0"/>
            <a:ext cx="9894533" cy="79980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ED767D8-B998-450F-92B5-BC506C395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940" y="18678"/>
            <a:ext cx="10640193" cy="78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EDDED0-4E2B-421C-90B7-466103B8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80" y="105273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pl-PL" dirty="0"/>
              <a:t>Filmy zwycięskie</a:t>
            </a:r>
            <a:br>
              <a:rPr lang="pl-PL" dirty="0"/>
            </a:br>
            <a:r>
              <a:rPr lang="pl-PL" dirty="0"/>
              <a:t>NAKRĘĆ </a:t>
            </a:r>
            <a:r>
              <a:rPr lang="pl-PL" dirty="0">
                <a:solidFill>
                  <a:schemeClr val="tx2"/>
                </a:solidFill>
              </a:rPr>
              <a:t>się na </a:t>
            </a:r>
            <a:r>
              <a:rPr lang="pl-PL" dirty="0"/>
              <a:t>ZAWÓD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C81B6A-3865-4918-9414-CC087D11E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0268"/>
            <a:ext cx="8229600" cy="2695879"/>
          </a:xfrm>
        </p:spPr>
        <p:txBody>
          <a:bodyPr>
            <a:normAutofit/>
          </a:bodyPr>
          <a:lstStyle/>
          <a:p>
            <a:r>
              <a:rPr lang="pl-PL" sz="2800" dirty="0" smtClean="0">
                <a:hlinkClick r:id="rId2" action="ppaction://hlinkfile"/>
              </a:rPr>
              <a:t>III miejsce - 5N2AKG08- Najlepszy z najlepszych-Technik </a:t>
            </a:r>
            <a:r>
              <a:rPr lang="pl-PL" sz="2800" dirty="0" err="1" smtClean="0">
                <a:hlinkClick r:id="rId2" action="ppaction://hlinkfile"/>
              </a:rPr>
              <a:t>Architektuer</a:t>
            </a:r>
            <a:r>
              <a:rPr lang="pl-PL" sz="2800" dirty="0" smtClean="0">
                <a:hlinkClick r:id="rId2" action="ppaction://hlinkfile"/>
              </a:rPr>
              <a:t> Krajobrazu.mp4</a:t>
            </a:r>
            <a:endParaRPr lang="pl-PL" sz="2800" dirty="0" smtClean="0"/>
          </a:p>
          <a:p>
            <a:endParaRPr lang="pl-PL" sz="2800" dirty="0" smtClean="0"/>
          </a:p>
          <a:p>
            <a:r>
              <a:rPr lang="pl-PL" sz="2800" dirty="0" smtClean="0">
                <a:hlinkClick r:id="rId3" action="ppaction://hlinkfile"/>
              </a:rPr>
              <a:t>I miejsce - MEKW2109 - Świeży zawód – piekarz.mp4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1486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0A4A1-1B1D-4880-9738-2324EBC5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60648"/>
            <a:ext cx="7860055" cy="2232247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b="1" dirty="0">
                <a:solidFill>
                  <a:srgbClr val="002060"/>
                </a:solidFill>
              </a:rPr>
              <a:t>Seminaria, spotkania w szkołach dla rodziców o </a:t>
            </a:r>
            <a:r>
              <a:rPr lang="pl-PL" sz="2400" b="1" dirty="0">
                <a:solidFill>
                  <a:srgbClr val="C00000"/>
                </a:solidFill>
              </a:rPr>
              <a:t>ofercie kształcenia zawodowego. </a:t>
            </a:r>
            <a:r>
              <a:rPr lang="pl-PL" sz="2400" b="1" dirty="0">
                <a:solidFill>
                  <a:schemeClr val="tx2">
                    <a:lumMod val="50000"/>
                  </a:schemeClr>
                </a:solidFill>
              </a:rPr>
              <a:t>Spotkania</a:t>
            </a:r>
            <a:r>
              <a:rPr lang="pl-PL" sz="2400" b="1" dirty="0">
                <a:solidFill>
                  <a:srgbClr val="002060"/>
                </a:solidFill>
              </a:rPr>
              <a:t> podczas zebrań z rodzicami prowadzone przez przedstawicieli szkół zawodowych.  </a:t>
            </a:r>
            <a:r>
              <a:rPr lang="pl-PL" sz="2400" b="1" dirty="0"/>
              <a:t>Łącznie ponad </a:t>
            </a:r>
            <a:r>
              <a:rPr lang="pl-PL" sz="2400" b="1" dirty="0">
                <a:solidFill>
                  <a:srgbClr val="C00000"/>
                </a:solidFill>
              </a:rPr>
              <a:t>2 700 </a:t>
            </a:r>
            <a:r>
              <a:rPr lang="pl-PL" sz="2400" b="1" dirty="0"/>
              <a:t>rodziców </a:t>
            </a:r>
            <a:r>
              <a:rPr lang="pl-PL" sz="2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53" y="2246604"/>
            <a:ext cx="5734901" cy="42019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2EFFFF5-BE31-4504-94A3-D69239BAD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3311"/>
            <a:ext cx="5734902" cy="35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5F6DC-2D95-4157-BD64-D0D31FF9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-593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TARGI </a:t>
            </a:r>
            <a:br>
              <a:rPr lang="pl-PL" dirty="0"/>
            </a:br>
            <a:r>
              <a:rPr lang="pl-PL" dirty="0"/>
              <a:t>EDUKACYJNO-ZAWODOWE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3C1BBE-EB05-4807-B39B-79E23DA8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9" y="1772816"/>
            <a:ext cx="262083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Ubuntu" panose="020B0504030602030204" pitchFamily="34" charset="0"/>
              </a:rPr>
              <a:t> po 2 edycje:</a:t>
            </a:r>
          </a:p>
          <a:p>
            <a:r>
              <a:rPr lang="pl-PL" sz="1800" dirty="0">
                <a:latin typeface="Ubuntu" panose="020B0504030602030204" pitchFamily="34" charset="0"/>
              </a:rPr>
              <a:t>Białystok</a:t>
            </a:r>
          </a:p>
          <a:p>
            <a:r>
              <a:rPr lang="pl-PL" sz="1800" dirty="0">
                <a:latin typeface="Ubuntu" panose="020B0504030602030204" pitchFamily="34" charset="0"/>
              </a:rPr>
              <a:t>Łomża </a:t>
            </a:r>
          </a:p>
          <a:p>
            <a:r>
              <a:rPr lang="pl-PL" sz="1800" dirty="0">
                <a:latin typeface="Ubuntu" panose="020B0504030602030204" pitchFamily="34" charset="0"/>
              </a:rPr>
              <a:t>Suwałki</a:t>
            </a:r>
          </a:p>
          <a:p>
            <a:r>
              <a:rPr lang="pl-PL" sz="1800" dirty="0">
                <a:latin typeface="Ubuntu" panose="020B0504030602030204" pitchFamily="34" charset="0"/>
              </a:rPr>
              <a:t>Bielsk</a:t>
            </a:r>
          </a:p>
          <a:p>
            <a:endParaRPr lang="pl-PL" sz="1800" dirty="0">
              <a:latin typeface="Ubuntu" panose="020B050403060203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7067D7E-ABA2-422B-AD75-51FF7264B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66" y="1002547"/>
            <a:ext cx="4846467" cy="685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60E605A-F303-4F27-B011-3A827AA60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35" y="1015586"/>
            <a:ext cx="4872218" cy="6858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352448C-D65B-4EF6-A575-721042BA0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4" y="1015802"/>
            <a:ext cx="4872218" cy="6858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DB1B333-F973-4A90-A70F-76E1E73AF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64" y="1042683"/>
            <a:ext cx="4872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25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96DD53-CDCD-4849-BE6F-DA710042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8A7372-E0B1-47FC-B03D-86CAE690E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E97FA8F-38AD-402C-A00A-9DCE8FD62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" y="-296582"/>
            <a:ext cx="8435280" cy="74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E6462E-06F5-4002-98EC-475F6664D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CC056F-8159-4B1F-9AE7-A607031D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9385531-1F89-4538-B52B-76969B5C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" y="0"/>
            <a:ext cx="7331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F7C77D-EB34-4157-852D-A52313F94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758662-B08D-48E6-AC20-E1E92111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D0B7DB-C2EC-432E-9B83-C4D815DF9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00" y="-323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37A29E-52C0-4DDE-8562-E7ABDAF0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3" y="276525"/>
            <a:ext cx="2859152" cy="21443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D074FC-0523-4D4D-99AD-5365DCF53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26" y="3049788"/>
            <a:ext cx="4064000" cy="304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40AEC00-BEC5-4546-B62C-6F9F20462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1" y="3049788"/>
            <a:ext cx="4064000" cy="304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F275D33-A11C-4DBF-ACCA-CF1692614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" y="944763"/>
            <a:ext cx="9144000" cy="515302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9E633AF-85CF-4B57-BB2A-A6FEBF76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" y="760212"/>
            <a:ext cx="9144000" cy="6858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34DDE8A-5A6E-431F-BE3D-CD0A81913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59" y="939103"/>
            <a:ext cx="8291788" cy="6858000"/>
          </a:xfrm>
          <a:prstGeom prst="rect">
            <a:avLst/>
          </a:prstGeom>
        </p:spPr>
      </p:pic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64366646-F37A-488E-90C9-F80D380A7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83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DFF4FE-B07B-4BC3-930D-8C707697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96EE88-984F-4054-A15B-42DC9ED0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A2B4A7F-80B9-44BC-B68A-10ED5CBD0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298480"/>
            <a:ext cx="8686800" cy="718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02B397-F621-4C2D-92F5-B057BAAD4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00323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800" dirty="0">
                <a:latin typeface="Ubuntu" panose="020B0504030602030204" pitchFamily="34" charset="0"/>
              </a:rPr>
              <a:t>Model wsparcia szkół zawodowych i gimnazjalnych w ramach popularyzacji kształcenia zawodowego to  szereg działań </a:t>
            </a:r>
            <a:r>
              <a:rPr lang="pl-PL" sz="2800" b="1" dirty="0">
                <a:solidFill>
                  <a:srgbClr val="C00000"/>
                </a:solidFill>
                <a:latin typeface="Ubuntu" panose="020B0504030602030204" pitchFamily="34" charset="0"/>
              </a:rPr>
              <a:t>komplementarnie się uzupełniających</a:t>
            </a:r>
            <a:r>
              <a:rPr lang="pl-PL" sz="2800" dirty="0">
                <a:solidFill>
                  <a:srgbClr val="C00000"/>
                </a:solidFill>
                <a:latin typeface="Ubuntu" panose="020B0504030602030204" pitchFamily="34" charset="0"/>
              </a:rPr>
              <a:t>.</a:t>
            </a:r>
            <a:r>
              <a:rPr lang="pl-PL" sz="2800" dirty="0">
                <a:latin typeface="Ubuntu" panose="020B0504030602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pl-PL" sz="2800" dirty="0">
                <a:latin typeface="Ubuntu" panose="020B0504030602030204" pitchFamily="34" charset="0"/>
              </a:rPr>
              <a:t>Biorąc pod uwagę potrzeby różnych grup interesariuszy podejmowaliśmy różnorodne działania </a:t>
            </a:r>
            <a:r>
              <a:rPr lang="pl-PL" sz="2800" b="1" dirty="0">
                <a:solidFill>
                  <a:srgbClr val="C00000"/>
                </a:solidFill>
                <a:latin typeface="Ubuntu" panose="020B0504030602030204" pitchFamily="34" charset="0"/>
              </a:rPr>
              <a:t>w tym samym czasie</a:t>
            </a:r>
            <a:r>
              <a:rPr lang="pl-PL" sz="2800" dirty="0">
                <a:latin typeface="Ubuntu" panose="020B05040306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80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A5382-A9EB-48F7-BAA9-9A1A7998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370FAC-DB95-49E3-B796-6688F92F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8FABD3-68C2-4FF3-BB22-0B04FCB5C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4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9BDB86-064B-422D-A9D5-15D28788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151C65-7DF8-40AD-8C79-2CEFA63BE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74" y="0"/>
            <a:ext cx="9430609" cy="7072957"/>
          </a:xfrm>
        </p:spPr>
      </p:pic>
    </p:spTree>
    <p:extLst>
      <p:ext uri="{BB962C8B-B14F-4D97-AF65-F5344CB8AC3E}">
        <p14:creationId xmlns:p14="http://schemas.microsoft.com/office/powerpoint/2010/main" val="27838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B9C01-7A5A-4DA4-A670-D611D2E0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7F4B07E3-53C5-4791-90E1-C6EE0E973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6"/>
            <a:ext cx="9828637" cy="6542187"/>
          </a:xfrm>
        </p:spPr>
      </p:pic>
    </p:spTree>
    <p:extLst>
      <p:ext uri="{BB962C8B-B14F-4D97-AF65-F5344CB8AC3E}">
        <p14:creationId xmlns:p14="http://schemas.microsoft.com/office/powerpoint/2010/main" val="12309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60E213-B681-426B-9A5E-2E41373A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C277E3-FCB8-472A-B758-5A3491D60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422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125C4-5155-44B7-A700-BD13A6681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E3DDEF-53D3-4FE8-966A-117F944DA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2ABC312-D2E8-450B-8FF8-D3A84B528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5B41DD-FB01-4865-8658-DB196BC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2E82957-7225-46D9-B8A5-EE5B95F4D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22" y="0"/>
            <a:ext cx="5122431" cy="682749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BBAA2C-545F-4FD7-AD68-93AA4B07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09" y="0"/>
            <a:ext cx="4687109" cy="70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2DD92A-B5DA-4F5A-9462-34388682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069890-B8DB-42F6-BDC8-5887B7AEB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hlinkClick r:id="rId2" action="ppaction://hlinkfile"/>
              </a:rPr>
              <a:t>55926248_181321616172846_5214004734554874964_n.mp4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27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2B0878E-DE30-4353-99AC-404162B72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latin typeface="Ubuntu" panose="020B0504030602030204" pitchFamily="34" charset="0"/>
              </a:rPr>
              <a:t>Upowszechnienie zawodów, branż i kierunków kształcenia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18FF3258-3ABF-4BEE-BD29-5308F1D506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6" name="Symbol zastępczy zawartości 7">
            <a:extLst>
              <a:ext uri="{FF2B5EF4-FFF2-40B4-BE49-F238E27FC236}">
                <a16:creationId xmlns:a16="http://schemas.microsoft.com/office/drawing/2014/main" id="{4BCDEC33-B5A7-4CE8-B2AB-66BE1390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37112"/>
            <a:ext cx="7723112" cy="9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D3D95-ECFF-48C2-AF97-D953C675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03" y="274638"/>
            <a:ext cx="8229600" cy="1143000"/>
          </a:xfrm>
        </p:spPr>
        <p:txBody>
          <a:bodyPr/>
          <a:lstStyle/>
          <a:p>
            <a:r>
              <a:rPr lang="pl-PL" dirty="0"/>
              <a:t>PORTAL dobryzawód.pl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783B514-BA65-4D92-A3E2-9FFCACC0C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1" y="1362934"/>
            <a:ext cx="9285292" cy="52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ED849-989D-47C1-A307-199AD1C06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5ACAC93-E7BE-458C-AF88-68113C9B3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-35238"/>
            <a:ext cx="12260628" cy="68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D95D18-8D43-4CAB-965A-C61C07E1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15" y="447026"/>
            <a:ext cx="8229600" cy="1143000"/>
          </a:xfrm>
        </p:spPr>
        <p:txBody>
          <a:bodyPr/>
          <a:lstStyle/>
          <a:p>
            <a:r>
              <a:rPr lang="pl-PL" dirty="0"/>
              <a:t>DZIAŁANIA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C6C4FA-FF5F-4723-8841-8BCD5EFDC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79" y="2095262"/>
            <a:ext cx="8532441" cy="260459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pl-PL" sz="2800" b="1" dirty="0">
                <a:latin typeface="Ubuntu" panose="020B0504030602030204" pitchFamily="34" charset="0"/>
              </a:rPr>
              <a:t>       do uczniów i rodziców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pl-PL" sz="2800" b="1" dirty="0">
                <a:latin typeface="Ubuntu" panose="020B0504030602030204" pitchFamily="34" charset="0"/>
              </a:rPr>
              <a:t>       do kadry szkół zawodowych i gimnazjalnych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pl-PL" sz="2800" b="1" dirty="0">
                <a:latin typeface="Ubuntu" panose="020B0504030602030204" pitchFamily="34" charset="0"/>
              </a:rPr>
              <a:t>       ogólne działania upowszechniające </a:t>
            </a:r>
          </a:p>
          <a:p>
            <a:endParaRPr lang="pl-PL" sz="2800" dirty="0">
              <a:latin typeface="Ubuntu" panose="020B0504030602030204" pitchFamily="34" charset="0"/>
            </a:endParaRPr>
          </a:p>
        </p:txBody>
      </p:sp>
      <p:pic>
        <p:nvPicPr>
          <p:cNvPr id="4" name="Symbol zastępczy zawartości 7">
            <a:extLst>
              <a:ext uri="{FF2B5EF4-FFF2-40B4-BE49-F238E27FC236}">
                <a16:creationId xmlns:a16="http://schemas.microsoft.com/office/drawing/2014/main" id="{5ECD3668-6E99-41B8-94E0-B48E51B8E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4" y="4517430"/>
            <a:ext cx="7723112" cy="91091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8695848-B3DE-470D-A8EC-81BCFD28F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1" y="2159375"/>
            <a:ext cx="499111" cy="4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E2315E2-F031-4FE4-B462-7B85CA611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0" y="2846086"/>
            <a:ext cx="43204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DE5B79B-BC8B-4DAB-A29F-8F2AF82EF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1" y="3465734"/>
            <a:ext cx="432048" cy="432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0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3DD5C6-3E37-4D57-A961-768B215A4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50784"/>
            <a:ext cx="4678774" cy="655265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C3F2408-1036-4FF6-880D-2B631F00FD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09" y="-81244"/>
            <a:ext cx="4823701" cy="675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9" y="0"/>
            <a:ext cx="3769593" cy="501761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3" y="1438057"/>
            <a:ext cx="3778629" cy="529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871" y="0"/>
            <a:ext cx="3840983" cy="53793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3DD5C6-3E37-4D57-A961-768B215A4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55" y="1519844"/>
            <a:ext cx="3804334" cy="532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F34A596-05B2-4378-AEA1-CBDF20C73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5" y="2899943"/>
            <a:ext cx="3787049" cy="504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7365891-7983-4A21-867D-633CEE825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94" y="4302000"/>
            <a:ext cx="3840505" cy="5112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357827A-B9A9-4F26-8EDA-37997900A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03" y="2996952"/>
            <a:ext cx="3867551" cy="514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CB7C160-8461-4F22-A8F3-9AFA7F014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96" y="4474060"/>
            <a:ext cx="3867551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20A4A1-1B1D-4880-9738-2324EBC5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4" y="721370"/>
            <a:ext cx="7963933" cy="471513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b="1" dirty="0">
                <a:solidFill>
                  <a:srgbClr val="002060"/>
                </a:solidFill>
              </a:rPr>
              <a:t>Kanał DOBRY ZAWÓD FAJNE ŻYCIE na youtube.pl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002060"/>
                </a:solidFill>
                <a:hlinkClick r:id="rId2"/>
              </a:rPr>
              <a:t>https://www.youtube.com/channel/UCmxxtAbdN5IC_I_CjLZoqqw/videos</a:t>
            </a:r>
            <a:r>
              <a:rPr lang="pl-PL" sz="2400" b="1" dirty="0">
                <a:solidFill>
                  <a:srgbClr val="002060"/>
                </a:solidFill>
              </a:rPr>
              <a:t>\</a:t>
            </a:r>
          </a:p>
          <a:p>
            <a:pPr algn="just"/>
            <a:endParaRPr lang="pl-PL" sz="2800" b="1" dirty="0">
              <a:solidFill>
                <a:srgbClr val="002060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771800" y="198150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None/>
            </a:pPr>
            <a:r>
              <a:rPr lang="pl-PL" sz="2800" b="1" dirty="0">
                <a:solidFill>
                  <a:srgbClr val="C00000"/>
                </a:solidFill>
              </a:rPr>
              <a:t>Filmy promujące zawody i branże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8" y="2167548"/>
            <a:ext cx="794075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1" dirty="0">
                <a:solidFill>
                  <a:srgbClr val="C00000"/>
                </a:solidFill>
              </a:rPr>
              <a:t>Programy edukacyjne w TVP Białystok</a:t>
            </a:r>
          </a:p>
          <a:p>
            <a:pPr marL="0" indent="0" algn="ctr">
              <a:buNone/>
            </a:pPr>
            <a:r>
              <a:rPr lang="pl-PL" sz="2400" dirty="0">
                <a:solidFill>
                  <a:srgbClr val="C00000"/>
                </a:solidFill>
              </a:rPr>
              <a:t>https://bialystok.tvp.pl/39077534/kolejarz-19092018</a:t>
            </a:r>
          </a:p>
          <a:p>
            <a:pPr marL="0" indent="0" algn="ctr">
              <a:buNone/>
            </a:pPr>
            <a:endParaRPr lang="pl-PL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1" y="1412776"/>
            <a:ext cx="90934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145435"/>
          </a:xfrm>
        </p:spPr>
        <p:txBody>
          <a:bodyPr/>
          <a:lstStyle/>
          <a:p>
            <a:pPr lvl="1" algn="just"/>
            <a:r>
              <a:rPr lang="pl-PL" sz="2000" b="1" dirty="0">
                <a:solidFill>
                  <a:srgbClr val="C00000"/>
                </a:solidFill>
              </a:rPr>
              <a:t>Audycje radiowe w Radio Białystok </a:t>
            </a:r>
            <a:r>
              <a:rPr lang="pl-PL" sz="2000" b="1" dirty="0">
                <a:solidFill>
                  <a:srgbClr val="002060"/>
                </a:solidFill>
                <a:hlinkClick r:id="rId2"/>
              </a:rPr>
              <a:t>http://www.radio.bialystok.pl/dobry-zawod-fajne-zycie/index</a:t>
            </a:r>
            <a:endParaRPr lang="pl-PL" sz="2000" b="1" dirty="0">
              <a:solidFill>
                <a:srgbClr val="002060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67" y="1916832"/>
            <a:ext cx="845306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2232025" y="0"/>
            <a:ext cx="6911975" cy="1143000"/>
          </a:xfrm>
        </p:spPr>
        <p:txBody>
          <a:bodyPr>
            <a:normAutofit/>
          </a:bodyPr>
          <a:lstStyle/>
          <a:p>
            <a:r>
              <a:rPr lang="pl-PL" sz="2800" b="1" dirty="0"/>
              <a:t>Cykl artykułów w Kurierze Porannym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" y="907656"/>
            <a:ext cx="2966449" cy="33424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87" y="936339"/>
            <a:ext cx="2966449" cy="34899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4" y="2904801"/>
            <a:ext cx="3135884" cy="362268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90" y="3072400"/>
            <a:ext cx="3376693" cy="338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3261" y="53752"/>
            <a:ext cx="6336704" cy="1143000"/>
          </a:xfrm>
        </p:spPr>
        <p:txBody>
          <a:bodyPr/>
          <a:lstStyle/>
          <a:p>
            <a:r>
              <a:rPr lang="pl-PL" sz="2400" b="1" dirty="0">
                <a:solidFill>
                  <a:srgbClr val="C00000"/>
                </a:solidFill>
              </a:rPr>
              <a:t>Cykl artykułów na regionalnych portalach internetowych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1" y="1196752"/>
            <a:ext cx="4499011" cy="25294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68" y="4005064"/>
            <a:ext cx="4226532" cy="23762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216" y="1196752"/>
            <a:ext cx="4521249" cy="25419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434" y="4005064"/>
            <a:ext cx="422653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92615" y="476672"/>
            <a:ext cx="6094185" cy="922114"/>
          </a:xfrm>
        </p:spPr>
        <p:txBody>
          <a:bodyPr/>
          <a:lstStyle/>
          <a:p>
            <a:r>
              <a:rPr lang="pl-PL" sz="2400" b="1" dirty="0"/>
              <a:t>Fanpage Dobry Zawód – Fajne Życie</a:t>
            </a:r>
            <a:br>
              <a:rPr lang="pl-PL" sz="2400" b="1" dirty="0"/>
            </a:br>
            <a:r>
              <a:rPr lang="pl-PL" sz="2400" b="1" dirty="0"/>
              <a:t> na </a:t>
            </a:r>
            <a:r>
              <a:rPr lang="pl-PL" sz="2400" b="1" dirty="0" err="1"/>
              <a:t>Facebook’u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67" y="1561300"/>
            <a:ext cx="9371005" cy="52686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46E3C58-09CE-48DA-8E75-3D5CA22C1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625114"/>
            <a:ext cx="9144000" cy="5140990"/>
          </a:xfrm>
          <a:prstGeom prst="rect">
            <a:avLst/>
          </a:prstGeom>
        </p:spPr>
      </p:pic>
      <p:sp>
        <p:nvSpPr>
          <p:cNvPr id="6" name="Gwiazda: 5 punktów 5">
            <a:extLst>
              <a:ext uri="{FF2B5EF4-FFF2-40B4-BE49-F238E27FC236}">
                <a16:creationId xmlns:a16="http://schemas.microsoft.com/office/drawing/2014/main" id="{E567FCC9-C3D5-4E5E-8EC1-8AEDE3704D34}"/>
              </a:ext>
            </a:extLst>
          </p:cNvPr>
          <p:cNvSpPr/>
          <p:nvPr/>
        </p:nvSpPr>
        <p:spPr>
          <a:xfrm>
            <a:off x="5657607" y="2132856"/>
            <a:ext cx="3562902" cy="324036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37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0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pl-PL" sz="2400" b="1" dirty="0"/>
              <a:t>10 tematycznych (poświęconych zawodom)  grup dyskusyjnych na </a:t>
            </a:r>
            <a:r>
              <a:rPr lang="pl-PL" sz="2400" b="1" dirty="0" err="1"/>
              <a:t>Facebook’u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3" y="1547664"/>
            <a:ext cx="9218538" cy="53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2649" y="260648"/>
            <a:ext cx="5869160" cy="1143000"/>
          </a:xfrm>
        </p:spPr>
        <p:txBody>
          <a:bodyPr/>
          <a:lstStyle/>
          <a:p>
            <a:r>
              <a:rPr lang="pl-PL" sz="2400" b="1" dirty="0"/>
              <a:t>Fanpage „dobryzawod”</a:t>
            </a:r>
            <a:br>
              <a:rPr lang="pl-PL" sz="2400" b="1" dirty="0"/>
            </a:br>
            <a:r>
              <a:rPr lang="pl-PL" sz="2400" b="1" dirty="0"/>
              <a:t> na Instagramie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" y="1700808"/>
            <a:ext cx="8896491" cy="500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DA8994A-CC63-4F57-B1C2-F7BBDBBD4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Wizyty studyjne </a:t>
            </a:r>
            <a:br>
              <a:rPr lang="pl-PL" dirty="0"/>
            </a:br>
            <a:r>
              <a:rPr lang="pl-PL" dirty="0">
                <a:solidFill>
                  <a:srgbClr val="002060"/>
                </a:solidFill>
              </a:rPr>
              <a:t>u pracodawców połączone z wizytą w szkole prowadzącej kształcenie w danej branży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5B8511-812F-4767-BEAC-6237DF14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5144"/>
            <a:ext cx="9144000" cy="102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6889C-FE45-4799-8EBA-1C0250DB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pl-PL" dirty="0"/>
              <a:t>Akademia Doradcy Zawodowego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D323B4-D5F9-41C6-B355-8129D19E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 algn="just"/>
            <a:r>
              <a:rPr lang="pl-PL" sz="2800" dirty="0">
                <a:latin typeface="Ubuntu" panose="020B0504030602030204" pitchFamily="34" charset="0"/>
              </a:rPr>
              <a:t>Przygotowanie kadry szkół do realizacji doradztwa zawodowego – warsztaty z popytowej metodologii doradczej</a:t>
            </a:r>
          </a:p>
          <a:p>
            <a:r>
              <a:rPr lang="pl-PL" sz="2800" dirty="0">
                <a:latin typeface="Ubuntu" panose="020B0504030602030204" pitchFamily="34" charset="0"/>
              </a:rPr>
              <a:t>Możliwość  wykorzystania innowacyjnych produktów POKL do prowadzenia zajęć doradczych</a:t>
            </a:r>
          </a:p>
          <a:p>
            <a:r>
              <a:rPr lang="pl-PL" sz="2800" dirty="0">
                <a:latin typeface="Ubuntu" panose="020B0504030602030204" pitchFamily="34" charset="0"/>
              </a:rPr>
              <a:t>Zasady prowadzenia badań i analiza wyników w kontekście potrzeb pracodawców</a:t>
            </a:r>
          </a:p>
          <a:p>
            <a:endParaRPr lang="pl-PL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3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C2DF93-8761-427B-B92F-4444A8F6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Szkoły zawodowe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48A1EF-C44B-4F15-BCC3-0FAB1F85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43" y="1666097"/>
            <a:ext cx="8706336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       Content marketing (marketing treści) dla </a:t>
            </a:r>
            <a:r>
              <a:rPr lang="pl-PL" b="1" dirty="0">
                <a:solidFill>
                  <a:srgbClr val="C00000"/>
                </a:solidFill>
              </a:rPr>
              <a:t>kampanii promocyjnych </a:t>
            </a:r>
            <a:r>
              <a:rPr lang="pl-PL" dirty="0"/>
              <a:t>-opracowanie indywidualnych pakietów dotyczących promocji i rekrutacji – 20 szkół</a:t>
            </a:r>
          </a:p>
          <a:p>
            <a:pPr marL="0" indent="0">
              <a:buNone/>
            </a:pPr>
            <a:r>
              <a:rPr lang="pl-PL" dirty="0"/>
              <a:t>     Przygotowanie szkół do prowadzenia </a:t>
            </a:r>
            <a:r>
              <a:rPr lang="pl-PL" b="1" dirty="0">
                <a:solidFill>
                  <a:srgbClr val="C00000"/>
                </a:solidFill>
              </a:rPr>
              <a:t>działań         promocyjnych</a:t>
            </a:r>
            <a:r>
              <a:rPr lang="pl-PL" dirty="0"/>
              <a:t> z wykorzystanie nowoczesnych narzędzi i mediów społecznościowych</a:t>
            </a:r>
          </a:p>
          <a:p>
            <a:pPr marL="0" indent="0" algn="just">
              <a:buNone/>
            </a:pPr>
            <a:r>
              <a:rPr lang="pl-PL" dirty="0"/>
              <a:t>     Koalicje subregionalne na rzecz rozwoju kształcenia zawodowego – strategia </a:t>
            </a:r>
            <a:r>
              <a:rPr lang="pl-PL" b="1" dirty="0">
                <a:solidFill>
                  <a:srgbClr val="C00000"/>
                </a:solidFill>
              </a:rPr>
              <a:t>wspólnych</a:t>
            </a:r>
            <a:r>
              <a:rPr lang="pl-PL" dirty="0"/>
              <a:t> działań na 5 lat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ECF5B5-E9FE-446C-B802-83F927B00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5" y="1680273"/>
            <a:ext cx="499111" cy="4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297EB08-EB3D-4B14-BBF2-1CE60D4B6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2" y="3158154"/>
            <a:ext cx="499111" cy="4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6987E4-79FD-4026-92D0-3228B78B2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1" y="4577363"/>
            <a:ext cx="499111" cy="499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F72008-334B-4872-989A-6DF8F815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B1DFAD-BFD4-4233-8E7C-CB3FC93BD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6CE9665-A5D4-4A6E-9FFA-DF451EC7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1" y="-4475"/>
            <a:ext cx="8645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6069360" cy="1143000"/>
          </a:xfrm>
        </p:spPr>
        <p:txBody>
          <a:bodyPr/>
          <a:lstStyle/>
          <a:p>
            <a:pPr algn="ctr"/>
            <a:r>
              <a:rPr lang="pl-PL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skorzystał ?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628800"/>
            <a:ext cx="7884368" cy="4392488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146 szkół gimnazjalnych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z woj. podlaskiego</a:t>
            </a:r>
            <a:r>
              <a:rPr lang="pl-PL" sz="2000">
                <a:solidFill>
                  <a:srgbClr val="285082"/>
                </a:solidFill>
                <a:latin typeface="Ubuntu" panose="020B0504030602030204" pitchFamily="34" charset="0"/>
              </a:rPr>
              <a:t>. 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8 </a:t>
            </a: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000 uczniów</a:t>
            </a:r>
            <a:r>
              <a:rPr lang="pl-PL" sz="2000" dirty="0">
                <a:latin typeface="Ubuntu" panose="020B0504030602030204" pitchFamily="34" charset="0"/>
              </a:rPr>
              <a:t> -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uczniowie klas II - III szkół gimnazjalnych wsparcie bezpośrednie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12 000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uczniów wsparcie upowszechniające i promocyjne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2 700 rodziców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uczniów, biorących udział w proj.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170 osób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- doradcy zawodowi, psychologowie, pedagodzy oraz pozostała kadra pedagog. szkół gimnazjalnych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60 szkół kształcenia zawodowego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z woj. podlaskiego</a:t>
            </a: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100 osób </a:t>
            </a:r>
            <a:r>
              <a:rPr lang="pl-PL" sz="2000" dirty="0">
                <a:solidFill>
                  <a:srgbClr val="285082"/>
                </a:solidFill>
                <a:latin typeface="Ubuntu" panose="020B0504030602030204" pitchFamily="34" charset="0"/>
              </a:rPr>
              <a:t>- dyrektorzy oraz pozostała kadra dydaktyczna techników oraz zasadniczych szkół zawodowych</a:t>
            </a:r>
          </a:p>
        </p:txBody>
      </p:sp>
    </p:spTree>
    <p:extLst>
      <p:ext uri="{BB962C8B-B14F-4D97-AF65-F5344CB8AC3E}">
        <p14:creationId xmlns:p14="http://schemas.microsoft.com/office/powerpoint/2010/main" val="31750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prism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07FFC6-AA9F-46FC-B242-677DC97F9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86800" cy="4525963"/>
          </a:xfrm>
        </p:spPr>
        <p:txBody>
          <a:bodyPr>
            <a:normAutofit/>
          </a:bodyPr>
          <a:lstStyle/>
          <a:p>
            <a:r>
              <a:rPr lang="pl-PL" sz="2600" b="1" dirty="0">
                <a:solidFill>
                  <a:srgbClr val="C00000"/>
                </a:solidFill>
                <a:latin typeface="Ubuntu" panose="020B0504030602030204" pitchFamily="34" charset="0"/>
              </a:rPr>
              <a:t>zmieniliśmy</a:t>
            </a:r>
            <a:r>
              <a:rPr lang="pl-PL" sz="2600" dirty="0">
                <a:latin typeface="Ubuntu" panose="020B0504030602030204" pitchFamily="34" charset="0"/>
              </a:rPr>
              <a:t> postrzeganie szkół zawodowych, zawodów, pracy na stanowiskach </a:t>
            </a:r>
          </a:p>
          <a:p>
            <a:r>
              <a:rPr lang="pl-PL" sz="2600" dirty="0">
                <a:latin typeface="Ubuntu" panose="020B0504030602030204" pitchFamily="34" charset="0"/>
              </a:rPr>
              <a:t> zbadaliśmy </a:t>
            </a:r>
            <a:r>
              <a:rPr lang="pl-PL" sz="2600" b="1" dirty="0">
                <a:solidFill>
                  <a:srgbClr val="C00000"/>
                </a:solidFill>
                <a:latin typeface="Ubuntu" panose="020B0504030602030204" pitchFamily="34" charset="0"/>
              </a:rPr>
              <a:t>potrzeb lokalnych fi</a:t>
            </a:r>
            <a:r>
              <a:rPr lang="pl-PL" sz="2600" b="1" dirty="0">
                <a:latin typeface="Ubuntu" panose="020B0504030602030204" pitchFamily="34" charset="0"/>
              </a:rPr>
              <a:t>rm </a:t>
            </a:r>
            <a:r>
              <a:rPr lang="pl-PL" sz="2600" dirty="0">
                <a:latin typeface="Ubuntu" panose="020B0504030602030204" pitchFamily="34" charset="0"/>
              </a:rPr>
              <a:t>i pracodawców </a:t>
            </a:r>
          </a:p>
          <a:p>
            <a:r>
              <a:rPr lang="pl-PL" sz="2600" dirty="0">
                <a:latin typeface="Ubuntu" panose="020B0504030602030204" pitchFamily="34" charset="0"/>
              </a:rPr>
              <a:t>„</a:t>
            </a:r>
            <a:r>
              <a:rPr lang="pl-PL" sz="2600" b="1" dirty="0">
                <a:solidFill>
                  <a:srgbClr val="C00000"/>
                </a:solidFill>
                <a:latin typeface="Ubuntu" panose="020B0504030602030204" pitchFamily="34" charset="0"/>
              </a:rPr>
              <a:t>odczarowaliśmy</a:t>
            </a:r>
            <a:r>
              <a:rPr lang="pl-PL" sz="2600" dirty="0">
                <a:latin typeface="Ubuntu" panose="020B0504030602030204" pitchFamily="34" charset="0"/>
              </a:rPr>
              <a:t>” wizerunku kształcenia w zawodach </a:t>
            </a:r>
          </a:p>
          <a:p>
            <a:r>
              <a:rPr lang="pl-PL" sz="2600" dirty="0">
                <a:latin typeface="Ubuntu" panose="020B0504030602030204" pitchFamily="34" charset="0"/>
              </a:rPr>
              <a:t>szkoły zawodowe wskazywane są jako szkoły </a:t>
            </a:r>
            <a:r>
              <a:rPr lang="pl-PL" sz="2600" b="1" dirty="0">
                <a:solidFill>
                  <a:srgbClr val="C00000"/>
                </a:solidFill>
                <a:latin typeface="Ubuntu" panose="020B0504030602030204" pitchFamily="34" charset="0"/>
              </a:rPr>
              <a:t>pierwszego wyboru </a:t>
            </a:r>
            <a:r>
              <a:rPr lang="pl-PL" sz="2600" dirty="0">
                <a:latin typeface="Ubuntu" panose="020B0504030602030204" pitchFamily="34" charset="0"/>
              </a:rPr>
              <a:t>dalszej edukacji</a:t>
            </a:r>
          </a:p>
          <a:p>
            <a:pPr marL="0" indent="0">
              <a:buNone/>
            </a:pPr>
            <a:endParaRPr lang="pl-PL" sz="2600" dirty="0">
              <a:latin typeface="Ubuntu" panose="020B0504030602030204" pitchFamily="34" charset="0"/>
            </a:endParaRPr>
          </a:p>
          <a:p>
            <a:pPr marL="0" indent="0" algn="ctr">
              <a:buNone/>
            </a:pPr>
            <a:r>
              <a:rPr lang="pl-PL" sz="2600" b="1" dirty="0">
                <a:solidFill>
                  <a:srgbClr val="C00000"/>
                </a:solidFill>
                <a:latin typeface="Ubuntu" panose="020B0504030602030204" pitchFamily="34" charset="0"/>
              </a:rPr>
              <a:t>Kształcenie zawodowe promujemy jako edukację nowoczesną,  efektywną, gwarantującą                            „dobry zawód” i „fajne życie”.</a:t>
            </a:r>
          </a:p>
          <a:p>
            <a:endParaRPr lang="pl-PL" sz="26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5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81008CD-CBF3-47A4-BB4A-7BC88FCA8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566"/>
            <a:ext cx="9506726" cy="658686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33AD9927-E180-4486-940B-964113C24020}"/>
              </a:ext>
            </a:extLst>
          </p:cNvPr>
          <p:cNvSpPr>
            <a:spLocks noChangeAspect="1"/>
          </p:cNvSpPr>
          <p:nvPr/>
        </p:nvSpPr>
        <p:spPr>
          <a:xfrm>
            <a:off x="4932040" y="3645023"/>
            <a:ext cx="4926642" cy="540000"/>
          </a:xfrm>
          <a:prstGeom prst="rect">
            <a:avLst/>
          </a:prstGeom>
          <a:solidFill>
            <a:srgbClr val="E20000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2800" dirty="0">
                <a:solidFill>
                  <a:schemeClr val="bg1"/>
                </a:solidFill>
              </a:rPr>
              <a:t>dobryzawod.pl</a:t>
            </a:r>
          </a:p>
        </p:txBody>
      </p:sp>
    </p:spTree>
    <p:extLst>
      <p:ext uri="{BB962C8B-B14F-4D97-AF65-F5344CB8AC3E}">
        <p14:creationId xmlns:p14="http://schemas.microsoft.com/office/powerpoint/2010/main" val="2303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F41D331-C271-488C-863B-FE27DC3BD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" y="-31416"/>
            <a:ext cx="9414420" cy="70608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577EE97-2450-4FCF-886D-B942BA86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" y="-68507"/>
            <a:ext cx="9238980" cy="6926507"/>
          </a:xfrm>
          <a:prstGeom prst="rect">
            <a:avLst/>
          </a:prstGeom>
        </p:spPr>
      </p:pic>
      <p:pic>
        <p:nvPicPr>
          <p:cNvPr id="15" name="Symbol zastępczy zawartości 4">
            <a:extLst>
              <a:ext uri="{FF2B5EF4-FFF2-40B4-BE49-F238E27FC236}">
                <a16:creationId xmlns:a16="http://schemas.microsoft.com/office/drawing/2014/main" id="{04DFF808-9E0D-4BD4-886B-A23334F75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" y="-133463"/>
            <a:ext cx="9238980" cy="6926508"/>
          </a:xfr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4B93363-591C-4D96-85F5-82F042ADD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" y="-259798"/>
            <a:ext cx="9572237" cy="71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0B4641-3C6D-4D74-8B64-3D19ECB6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DDE7972-65F6-45DE-9865-03460AAA0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0290674" cy="6858000"/>
          </a:xfrm>
        </p:spPr>
      </p:pic>
    </p:spTree>
    <p:extLst>
      <p:ext uri="{BB962C8B-B14F-4D97-AF65-F5344CB8AC3E}">
        <p14:creationId xmlns:p14="http://schemas.microsoft.com/office/powerpoint/2010/main" val="38531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7FD16-C45E-472D-AF34-28A19973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ED7596-ABB3-47C8-B1DC-4EE71B438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2163C4-82CB-430B-991D-2D53A6DEC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1" y="107544"/>
            <a:ext cx="12000811" cy="67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6043</TotalTime>
  <Words>649</Words>
  <Application>Microsoft Office PowerPoint</Application>
  <PresentationFormat>Pokaz na ekranie (4:3)</PresentationFormat>
  <Paragraphs>130</Paragraphs>
  <Slides>65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71" baseType="lpstr">
      <vt:lpstr>Arial</vt:lpstr>
      <vt:lpstr>Calibri</vt:lpstr>
      <vt:lpstr>Times New Roman</vt:lpstr>
      <vt:lpstr>Ubuntu</vt:lpstr>
      <vt:lpstr>Wingdings</vt:lpstr>
      <vt:lpstr>Motyw pakietu Office</vt:lpstr>
      <vt:lpstr>Prezentacja programu PowerPoint</vt:lpstr>
      <vt:lpstr>PARTNERSTWO</vt:lpstr>
      <vt:lpstr>Subregiony i powiaty</vt:lpstr>
      <vt:lpstr>Prezentacja programu PowerPoint</vt:lpstr>
      <vt:lpstr>DZIAŁANIA</vt:lpstr>
      <vt:lpstr>Wizyty studyjne  u pracodawców połączone z wizytą w szkole prowadzącej kształcenie w danej branży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Doradztwo edukacyjno-zawodowe </vt:lpstr>
      <vt:lpstr>DORADZTWO POPYTOWE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Wręczenie nagród w konkursie  „Nakręć się Na Zawód”</vt:lpstr>
      <vt:lpstr>Filmy zwycięskie NAKRĘĆ się na ZAWÓD </vt:lpstr>
      <vt:lpstr>Prezentacja programu PowerPoint</vt:lpstr>
      <vt:lpstr>TARGI  EDUKACYJNO-ZAWODOWE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Upowszechnienie zawodów, branż i kierunków kształcenia</vt:lpstr>
      <vt:lpstr>PORTAL dobryzawód.pl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Cykl artykułów w Kurierze Porannym</vt:lpstr>
      <vt:lpstr>Cykl artykułów na regionalnych portalach internetowych</vt:lpstr>
      <vt:lpstr>Fanpage Dobry Zawód – Fajne Życie  na Facebook’u</vt:lpstr>
      <vt:lpstr>10 tematycznych (poświęconych zawodom)  grup dyskusyjnych na Facebook’u</vt:lpstr>
      <vt:lpstr>Fanpage „dobryzawod”  na Instagramie</vt:lpstr>
      <vt:lpstr>Akademia Doradcy Zawodowego</vt:lpstr>
      <vt:lpstr>Szkoły zawodowe</vt:lpstr>
      <vt:lpstr>Prezentacja programu PowerPoint</vt:lpstr>
      <vt:lpstr>Kto skorzystał ?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BFKK</dc:creator>
  <cp:lastModifiedBy>sala</cp:lastModifiedBy>
  <cp:revision>218</cp:revision>
  <cp:lastPrinted>2018-10-02T07:00:13Z</cp:lastPrinted>
  <dcterms:created xsi:type="dcterms:W3CDTF">2017-04-30T07:26:54Z</dcterms:created>
  <dcterms:modified xsi:type="dcterms:W3CDTF">2019-04-12T13:47:39Z</dcterms:modified>
</cp:coreProperties>
</file>