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6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11.04.2019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11.04.2019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11.04.2019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11.04.2019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11.04.2019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11.04.2019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11.04.2019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11.04.2019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11.04.2019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11.04.2019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11.04.2019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11.04.2019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5877272"/>
            <a:ext cx="9144001" cy="980728"/>
            <a:chOff x="0" y="5805264"/>
            <a:chExt cx="9144001" cy="1052736"/>
          </a:xfrm>
        </p:grpSpPr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Prostokąt 7"/>
          <p:cNvSpPr/>
          <p:nvPr/>
        </p:nvSpPr>
        <p:spPr>
          <a:xfrm>
            <a:off x="0" y="1484784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pl-PL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1646238"/>
            <a:ext cx="69627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5729" y="699038"/>
            <a:ext cx="8229600" cy="4061048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buFont typeface="Wingdings" pitchFamily="2" charset="2"/>
              <a:buChar char="Ø"/>
            </a:pP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ocenę </a:t>
            </a: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zasad oceniania uczniów i weryfikację efektów ich kształcenia:</a:t>
            </a:r>
            <a:endParaRPr lang="pl-PL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ZWO i przedmiotowe </a:t>
            </a:r>
            <a:r>
              <a:rPr lang="pl-PL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PZO;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Font typeface="Wingdings" pitchFamily="2" charset="2"/>
              <a:buChar char="Ø"/>
            </a:pP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monitorowanie </a:t>
            </a: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losów absolwentów i ocenę efektów kształcenia na rynku pracy:</a:t>
            </a:r>
            <a:endParaRPr lang="pl-PL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ankietowanie przez doradcę </a:t>
            </a:r>
            <a:r>
              <a:rPr lang="pl-PL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zawodowego;</a:t>
            </a:r>
            <a:endParaRPr lang="pl-PL" sz="2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934456"/>
            <a:ext cx="9144001" cy="923544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2" descr="C:\Users\zsbg\Desktop\pobrane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56992"/>
            <a:ext cx="20478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6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5729" y="854994"/>
            <a:ext cx="8229600" cy="4061048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buFont typeface="Wingdings" pitchFamily="2" charset="2"/>
              <a:buChar char="Ø"/>
            </a:pP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ocenę </a:t>
            </a: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jakości kadry prowadzącej i wspierającej proces kształcenia:</a:t>
            </a:r>
            <a:endParaRPr lang="pl-PL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systematyczna i zorganizowana ocena </a:t>
            </a:r>
            <a:r>
              <a:rPr lang="pl-PL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pracy z uwzględnieniem dorobku </a:t>
            </a: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zawodowego,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plany rozwoju zawodowego,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odznaczenia i nagrody,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postawa zawodowa i praca </a:t>
            </a:r>
            <a:r>
              <a:rPr lang="pl-PL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wychowawcza;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pl-PL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916168"/>
            <a:ext cx="9144001" cy="941832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8808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4112" y="548680"/>
            <a:ext cx="8229600" cy="4061048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buFont typeface="Wingdings" pitchFamily="2" charset="2"/>
              <a:buChar char="Ø"/>
            </a:pP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ocenę </a:t>
            </a: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zasobów dydaktycznych, w tym infrastruktury:</a:t>
            </a:r>
            <a:endParaRPr lang="pl-PL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projekty międzynarodowe – uzupełnienie, modernizacja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i unowocześnienie pomieszczeń (RPOWP, ERASMUS),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Centrum </a:t>
            </a: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Kształcenia </a:t>
            </a: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Praktycznego</a:t>
            </a: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buFont typeface="Wingdings" pitchFamily="2" charset="2"/>
              <a:buChar char="Ø"/>
            </a:pP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publiczny dostęp </a:t>
            </a: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do informacji o programach, </a:t>
            </a: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zakładanych </a:t>
            </a: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efektach i organizacji kształcenia:</a:t>
            </a:r>
            <a:endParaRPr lang="pl-PL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strona www, media </a:t>
            </a:r>
            <a:r>
              <a:rPr lang="pl-PL" sz="2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społecznościowe</a:t>
            </a: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1430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843812"/>
            <a:ext cx="9144001" cy="1014188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955" y="4005064"/>
            <a:ext cx="223224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6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FF0000"/>
                </a:solidFill>
                <a:latin typeface="Times New Roman"/>
                <a:ea typeface="Calibri"/>
              </a:rPr>
              <a:t>ZSB-G monitoruje funkcjonowanie wewnętrznego systemy zapewnienia jakości kształcenia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 fontScale="62500" lnSpcReduction="20000"/>
          </a:bodyPr>
          <a:lstStyle/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3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Szkoła posiada w </a:t>
            </a:r>
            <a:r>
              <a:rPr lang="pl-PL" sz="3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formie pisemnej </a:t>
            </a:r>
            <a:r>
              <a:rPr lang="pl-PL" sz="3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system zapewnienia jakości kształcenia.</a:t>
            </a: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3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Corocznie </a:t>
            </a:r>
            <a:r>
              <a:rPr lang="pl-PL" sz="3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opracowuje  </a:t>
            </a:r>
            <a:r>
              <a:rPr lang="pl-PL" sz="3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plan przeglądu </a:t>
            </a:r>
            <a:r>
              <a:rPr lang="pl-PL" sz="3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jakości kształcenia.</a:t>
            </a: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3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Sporządzany jest </a:t>
            </a:r>
            <a:r>
              <a:rPr lang="pl-PL" sz="3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arkusz monitorowania </a:t>
            </a:r>
            <a:r>
              <a:rPr lang="pl-PL" sz="3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 zapewnienia jakości kształcenia.</a:t>
            </a: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3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Szkoła współpracuje z pracodawcami (</a:t>
            </a:r>
            <a:r>
              <a:rPr lang="pl-PL" sz="3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rejestr</a:t>
            </a:r>
            <a:r>
              <a:rPr lang="pl-PL" sz="3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poszukiwanych umiejętności i kompetencji społecznych).</a:t>
            </a: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3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ZSB-G współpracuje z </a:t>
            </a:r>
            <a:r>
              <a:rPr lang="pl-PL" sz="3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rodzicami</a:t>
            </a:r>
            <a:r>
              <a:rPr lang="pl-PL" sz="3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uczniów (informacja o osiągnięciach i lukach).</a:t>
            </a:r>
          </a:p>
          <a:p>
            <a:pPr lvl="0">
              <a:lnSpc>
                <a:spcPct val="120000"/>
              </a:lnSpc>
              <a:spcAft>
                <a:spcPts val="800"/>
              </a:spcAft>
              <a:buFont typeface="Wingdings"/>
              <a:buChar char=""/>
            </a:pPr>
            <a:r>
              <a:rPr lang="pl-PL" sz="3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Informuje </a:t>
            </a:r>
            <a:r>
              <a:rPr lang="pl-PL" sz="3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otoczenie</a:t>
            </a:r>
            <a:r>
              <a:rPr lang="pl-PL" sz="3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pl-PL" sz="3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Szkoły o obszarze działalności, kierunkach kształcenia, programach, efektach, osiągnięciach </a:t>
            </a:r>
            <a:r>
              <a:rPr lang="pl-PL" sz="3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 </a:t>
            </a:r>
            <a:r>
              <a:rPr lang="pl-PL" sz="3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planach na przyszłość.</a:t>
            </a: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843016"/>
            <a:ext cx="9144001" cy="1014984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0725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Zadania Zespołu ds. ewaluacji i jakości kształcenia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pPr lvl="0" algn="just">
              <a:lnSpc>
                <a:spcPct val="107000"/>
              </a:lnSpc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Opracowanie harmonogramu ewaluacji wewnętrznej.</a:t>
            </a:r>
          </a:p>
          <a:p>
            <a:pPr lvl="0" algn="just">
              <a:lnSpc>
                <a:spcPct val="107000"/>
              </a:lnSpc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Ujednolicenie kryteriów, określenie narzędzi ewaluacji.</a:t>
            </a:r>
          </a:p>
          <a:p>
            <a:pPr lvl="0" algn="just">
              <a:lnSpc>
                <a:spcPct val="107000"/>
              </a:lnSpc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Doskonalenie programów i treści kształcenia ogólnego </a:t>
            </a:r>
            <a:b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 zawodowego, w tym praktycznego.</a:t>
            </a:r>
          </a:p>
          <a:p>
            <a:pPr lvl="0" algn="just">
              <a:lnSpc>
                <a:spcPct val="107000"/>
              </a:lnSpc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Identyfikacja potrzeb, dobór form doskonalenia zawodowego  (lider WDN).</a:t>
            </a: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843812"/>
            <a:ext cx="9144001" cy="1014188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2" descr="C:\Users\zsbg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149080"/>
            <a:ext cx="271462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6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>
                <a:solidFill>
                  <a:prstClr val="black"/>
                </a:solidFill>
              </a:rPr>
              <a:t> </a:t>
            </a:r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Zadania Zespołu ds. ewaluacji i jakości kształcenia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pPr lvl="0" algn="just"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Monitoring i analiza portfolio uczniów.</a:t>
            </a:r>
          </a:p>
          <a:p>
            <a:pPr lvl="0" algn="just"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Sporządzanie raportów egzaminów próbnych i zewnętrznych.</a:t>
            </a:r>
          </a:p>
          <a:p>
            <a:pPr lvl="0" algn="just">
              <a:spcAft>
                <a:spcPts val="800"/>
              </a:spcAft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Współpraca z zespołami przedmiotowymi, problemowymi </a:t>
            </a:r>
            <a:b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 zadaniowymi, liderem WDN i </a:t>
            </a:r>
            <a:r>
              <a:rPr lang="pl-PL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ZWO</a:t>
            </a: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843812"/>
            <a:ext cx="9144001" cy="1014188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9526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Jakość</a:t>
            </a:r>
            <a:r>
              <a:rPr lang="pl-P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zespół działań danej organizacji </a:t>
            </a:r>
            <a:r>
              <a:rPr lang="pl-P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(szkoły</a:t>
            </a:r>
            <a:r>
              <a:rPr lang="pl-P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ukierunkowany na spełnienie wymagań określonego klienta (ucznia).</a:t>
            </a:r>
          </a:p>
          <a:p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852160"/>
            <a:ext cx="9144001" cy="1005839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292" y="2424401"/>
            <a:ext cx="3310415" cy="2877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Jakość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traktowana jest 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przede 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wszystkim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jako: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pl-PL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jakość</a:t>
            </a:r>
            <a:r>
              <a:rPr lang="pl-PL" sz="2800" dirty="0" smtClean="0">
                <a:solidFill>
                  <a:prstClr val="black"/>
                </a:solidFill>
              </a:rPr>
              <a:t>                 </a:t>
            </a:r>
            <a:r>
              <a:rPr lang="pl-PL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funkcjonowanie na rynku pracy    </a:t>
            </a:r>
          </a:p>
          <a:p>
            <a:pPr marL="0" lvl="0" indent="0">
              <a:buNone/>
            </a:pPr>
            <a:endParaRPr lang="pl-PL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pl-PL" dirty="0">
                <a:solidFill>
                  <a:prstClr val="black"/>
                </a:solidFill>
              </a:rPr>
              <a:t>                                                    </a:t>
            </a:r>
            <a:r>
              <a:rPr lang="pl-PL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poradnictwo </a:t>
            </a:r>
            <a:r>
              <a:rPr lang="pl-PL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zawodowe </a:t>
            </a:r>
          </a:p>
          <a:p>
            <a:pPr marL="0" lvl="0" indent="0">
              <a:buNone/>
            </a:pPr>
            <a:r>
              <a:rPr lang="pl-PL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wysoka jakość kształcenia,     </a:t>
            </a:r>
            <a:r>
              <a:rPr lang="pl-PL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systematyczna </a:t>
            </a:r>
            <a:r>
              <a:rPr lang="pl-PL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ocena postępów</a:t>
            </a:r>
          </a:p>
          <a:p>
            <a:pPr marL="0" lvl="0" indent="0">
              <a:buNone/>
            </a:pPr>
            <a:r>
              <a:rPr lang="pl-PL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pl-PL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 tym:</a:t>
            </a:r>
          </a:p>
          <a:p>
            <a:pPr marL="0" lvl="0" indent="0">
              <a:buNone/>
            </a:pPr>
            <a:endParaRPr lang="pl-PL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pl-PL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współpraca z pracodawcami,</a:t>
            </a:r>
          </a:p>
          <a:p>
            <a:pPr marL="0" lvl="0" indent="0">
              <a:buNone/>
            </a:pPr>
            <a:r>
              <a:rPr lang="pl-PL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instytucjami rynku pracy, </a:t>
            </a:r>
          </a:p>
          <a:p>
            <a:pPr marL="0" lvl="0" indent="0">
              <a:buNone/>
            </a:pPr>
            <a:r>
              <a:rPr lang="pl-PL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szkołami wyższymi, partnerami</a:t>
            </a:r>
          </a:p>
          <a:p>
            <a:pPr marL="0" lvl="0" indent="0">
              <a:buNone/>
            </a:pPr>
            <a:r>
              <a:rPr lang="pl-PL" sz="1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zagranicznymi </a:t>
            </a:r>
            <a:endParaRPr lang="pl-PL" sz="1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1800" dirty="0">
                <a:solidFill>
                  <a:prstClr val="black"/>
                </a:solidFill>
              </a:rPr>
              <a:t>                                      </a:t>
            </a: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843812"/>
            <a:ext cx="9144001" cy="1014188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9" name="Łącznik prosty ze strzałką 8"/>
          <p:cNvCxnSpPr/>
          <p:nvPr/>
        </p:nvCxnSpPr>
        <p:spPr>
          <a:xfrm>
            <a:off x="2987824" y="1930436"/>
            <a:ext cx="7293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2128360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2987824" y="2348880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3330776" y="2276872"/>
            <a:ext cx="15075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1331640" y="34290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Wewnętrzny system zapewnienia i doskonalenia jakości </a:t>
            </a: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kształcenia 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71338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1.Oferta kształcenia i programy nauczania 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odpowiadają potrzebom rynku pracy </a:t>
            </a:r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oczekiwaniom uczących </a:t>
            </a:r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się </a:t>
            </a:r>
            <a:r>
              <a:rPr lang="pl-PL" sz="2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obwieszczenie MEN z 22.03.2019 </a:t>
            </a:r>
            <a:r>
              <a:rPr lang="pl-PL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spr</a:t>
            </a:r>
            <a:r>
              <a:rPr lang="pl-PL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prognozy zapotrzebowania </a:t>
            </a:r>
            <a:r>
              <a:rPr lang="pl-PL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pracowników </a:t>
            </a:r>
            <a:r>
              <a:rPr lang="pl-PL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zawodach szkolnictwa branżowego na krajowym </a:t>
            </a:r>
            <a:endParaRPr lang="pl-PL" sz="14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wojewódzkim rynku pracy</a:t>
            </a:r>
            <a:r>
              <a:rPr lang="pl-PL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pl-PL" sz="1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Kadra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posiada kwalifikacje </a:t>
            </a:r>
          </a:p>
          <a:p>
            <a:pPr marL="0" lvl="0" indent="0">
              <a:buNone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 kompetencje zapewniające wysoki poziom kształcenia zawodowego.</a:t>
            </a:r>
          </a:p>
          <a:p>
            <a:pPr marL="0" lvl="0" indent="0">
              <a:buNone/>
            </a:pPr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Szkoła posiada </a:t>
            </a:r>
            <a:r>
              <a:rPr lang="pl-PL"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bazę lokalową </a:t>
            </a:r>
          </a:p>
          <a:p>
            <a:pPr marL="0" lvl="0" indent="0">
              <a:buNone/>
            </a:pPr>
            <a:r>
              <a:rPr lang="pl-PL"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 wyposażenie dydaktyczne 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niezbędne do realizacji kształcenia zawodowego </a:t>
            </a:r>
            <a:r>
              <a:rPr lang="pl-PL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zachowaniem bhp.</a:t>
            </a: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800402"/>
            <a:ext cx="9144001" cy="1057598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3" descr="C:\Program Files (x86)\Microsoft Office\MEDIA\CAGCAT10\j0233018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162" y="2132856"/>
            <a:ext cx="257420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0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93939"/>
            <a:ext cx="8229600" cy="406104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pl-PL" sz="22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Organizacja procesu kształcenia </a:t>
            </a: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zapewnia przygotowanie ucznia </a:t>
            </a:r>
            <a:r>
              <a:rPr lang="pl-PL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pracy zawodowej, potwierdzania</a:t>
            </a:r>
            <a:r>
              <a:rPr lang="pl-PL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kwalifikacji </a:t>
            </a:r>
            <a:r>
              <a:rPr lang="pl-PL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dalszego uczenia się.  </a:t>
            </a:r>
          </a:p>
          <a:p>
            <a:pPr marL="0" lvl="0" indent="0">
              <a:buNone/>
            </a:pPr>
            <a:endParaRPr lang="pl-PL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Szkoła rozpoznaje indywidualne </a:t>
            </a:r>
            <a:r>
              <a:rPr lang="pl-PL" sz="22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potrzeby </a:t>
            </a:r>
            <a:r>
              <a:rPr lang="pl-PL" sz="22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rozwojowe</a:t>
            </a:r>
            <a:r>
              <a:rPr lang="pl-PL" sz="22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2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edukacyjne</a:t>
            </a: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ucznia oraz umożliwia ich zaspokojenie.</a:t>
            </a:r>
          </a:p>
          <a:p>
            <a:pPr marL="0" lvl="0" indent="0">
              <a:buNone/>
            </a:pPr>
            <a:endParaRPr lang="pl-PL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pl-PL" sz="22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Pracodawcy</a:t>
            </a: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są włączeni w projektowanie, realizację i ocenę efektów kształcenia zawodowego.</a:t>
            </a:r>
          </a:p>
          <a:p>
            <a:pPr marL="0" lvl="0" indent="0">
              <a:buNone/>
            </a:pPr>
            <a:endParaRPr lang="pl-PL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pl-PL" sz="22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Szkoła współpracuje </a:t>
            </a: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 partnerami krajowymi i zagranicznymi </a:t>
            </a:r>
          </a:p>
          <a:p>
            <a:pPr marL="0" lvl="0" indent="0">
              <a:buNone/>
            </a:pP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 przygotowaniu absolwenta na </a:t>
            </a:r>
            <a:r>
              <a:rPr lang="pl-PL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krajowy </a:t>
            </a: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europejski rynek pracy</a:t>
            </a:r>
            <a:r>
              <a:rPr lang="pl-PL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843812"/>
            <a:ext cx="9144001" cy="1014188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0424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31143"/>
            <a:ext cx="8229600" cy="4061048"/>
          </a:xfrm>
        </p:spPr>
        <p:txBody>
          <a:bodyPr/>
          <a:lstStyle/>
          <a:p>
            <a:pPr marL="0" lvl="0" indent="0">
              <a:buNone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8. Szkoła </a:t>
            </a:r>
            <a:r>
              <a:rPr lang="pl-PL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ocenia osiągnięcia </a:t>
            </a: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edukacyjne ucznia i przygotowuje go do potwierdzania kwalifikacji w zawodzie.</a:t>
            </a:r>
          </a:p>
          <a:p>
            <a:pPr marL="0" lvl="0" indent="0">
              <a:buNone/>
            </a:pPr>
            <a:endParaRPr lang="pl-PL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9. Szkoła </a:t>
            </a:r>
            <a:r>
              <a:rPr lang="pl-PL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wspiera ucznia </a:t>
            </a: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 dokonaniu trafności wyboru zawodu, dalszego kształcenia, ew. przekwalifikowania się i przygotowuje do odnalezienia się na rynku pracy.</a:t>
            </a:r>
          </a:p>
          <a:p>
            <a:pPr marL="0" lvl="0" indent="0">
              <a:buNone/>
            </a:pPr>
            <a:endParaRPr lang="pl-PL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pl-PL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Zarządzanie</a:t>
            </a: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strategiczne zapewnia efektywne funkcjonowanie szkoły. </a:t>
            </a: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843812"/>
            <a:ext cx="9144001" cy="1014188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2" descr="C:\Program Files (x86)\Microsoft Office\MEDIA\CAGCAT10\j014948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794" y="3700056"/>
            <a:ext cx="2144162" cy="201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85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 ZSB-G funkcjonuje wewnętrzny system zapewnienia </a:t>
            </a: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doskonalenia jakości kształcenia, który określa:</a:t>
            </a:r>
            <a: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pl-PL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Cele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Strukturę organizacyjną i przydział odpowiedzialności </a:t>
            </a:r>
            <a:r>
              <a:rPr lang="pl-PL" sz="2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 </a:t>
            </a:r>
            <a:r>
              <a:rPr lang="pl-PL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uprawnień</a:t>
            </a: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Wewnętrzny system zapewnienia jakości opiera się o Lidera (zastępca dyrektora) i </a:t>
            </a:r>
            <a:r>
              <a:rPr lang="pl-PL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Zespół </a:t>
            </a: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ds. ewaluacji i jakości </a:t>
            </a:r>
            <a:r>
              <a:rPr lang="pl-PL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kształcenia.</a:t>
            </a:r>
            <a:endParaRPr lang="pl-PL" sz="2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pl-PL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Udział wewnętrznych i zewnętrznych interesariuszy </a:t>
            </a: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W działaniach na rzecz jakości kształcenia biorą udział wszyscy partnerzy </a:t>
            </a:r>
            <a:endParaRPr lang="pl-PL" sz="24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i </a:t>
            </a: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odbiorcy oferty </a:t>
            </a:r>
            <a:r>
              <a:rPr lang="pl-PL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edukacyjnej.</a:t>
            </a:r>
            <a:endParaRPr lang="pl-PL" sz="2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pl-PL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Procedury i narzędzia do monitorowania, </a:t>
            </a:r>
            <a:r>
              <a:rPr lang="pl-PL" sz="2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oceniania i </a:t>
            </a:r>
            <a:r>
              <a:rPr lang="pl-PL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doskonalenia </a:t>
            </a:r>
            <a:r>
              <a:rPr lang="pl-PL" sz="2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jakości </a:t>
            </a:r>
            <a:r>
              <a:rPr lang="pl-PL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kształcenia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Zespół w porozumieniu z liderem </a:t>
            </a:r>
            <a:r>
              <a:rPr lang="pl-PL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nauczycieli przedmiotów ogólnokształcących i zawodowych </a:t>
            </a: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oraz liderami poszczególnych zawodów wybiera sposoby, narzędzia </a:t>
            </a:r>
            <a:r>
              <a:rPr lang="pl-PL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 </a:t>
            </a: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tematykę monitorowania jakości kształcenia. </a:t>
            </a: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843812"/>
            <a:ext cx="9144001" cy="1014188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0738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Wewnętrzne procedury i narzędzia zapewnienia jakości kształcenia umożliwiają: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07000"/>
              </a:lnSpc>
              <a:buFont typeface="Wingdings" pitchFamily="2" charset="2"/>
              <a:buChar char="Ø"/>
            </a:pP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ocenę </a:t>
            </a: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stopnia realizacji efektów kształcenia poprzez:</a:t>
            </a:r>
            <a:endParaRPr lang="pl-PL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nadzór </a:t>
            </a: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pedagogiczny,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analizę egzaminów zewnętrznych,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analizę ewaluacji wewnętrznej,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analizę realizacji programów nauczania,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jakościową i ilościową analizę realizacji podstawy programowej w zawodach,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korelację </a:t>
            </a:r>
            <a:r>
              <a:rPr lang="pl-PL" sz="24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międzyprzedmiotową</a:t>
            </a: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innowacje programowe i </a:t>
            </a:r>
            <a:r>
              <a:rPr lang="pl-PL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organizacyjne;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buNone/>
            </a:pPr>
            <a:endParaRPr lang="pl-PL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949280"/>
            <a:ext cx="9144001" cy="963584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282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sz="half" idx="1"/>
          </p:nvPr>
        </p:nvSpPr>
        <p:spPr>
          <a:xfrm>
            <a:off x="551928" y="476672"/>
            <a:ext cx="7980511" cy="452596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buFont typeface="Wingdings" pitchFamily="2" charset="2"/>
              <a:buChar char="Ø"/>
            </a:pP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udział </a:t>
            </a: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pracodawców </a:t>
            </a: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 </a:t>
            </a: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innych przedstawicieli rynku </a:t>
            </a: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pracy </a:t>
            </a: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w określaniu </a:t>
            </a:r>
            <a:r>
              <a:rPr lang="pl-PL" sz="2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 </a:t>
            </a:r>
            <a:r>
              <a:rPr lang="pl-PL" sz="2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ocenie efektów kształcenia:</a:t>
            </a:r>
            <a:endParaRPr lang="pl-PL" sz="2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praktyki zawodowe,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szkolenia zawodowe,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warsztaty zawodowe,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buFont typeface="Wingdings"/>
              <a:buChar char=""/>
            </a:pPr>
            <a:r>
              <a:rPr lang="pl-PL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imprezy i </a:t>
            </a: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wystawy branżowe,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/>
              <a:buChar char=""/>
            </a:pPr>
            <a:r>
              <a:rPr lang="pl-PL" sz="2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olimpiady </a:t>
            </a:r>
            <a:r>
              <a:rPr lang="pl-PL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branżowe;</a:t>
            </a:r>
            <a:endParaRPr lang="pl-PL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5907024"/>
            <a:ext cx="9144001" cy="950976"/>
            <a:chOff x="0" y="5805264"/>
            <a:chExt cx="9144001" cy="105273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805264"/>
              <a:ext cx="9144001" cy="105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03263" y="5877272"/>
              <a:ext cx="2361225" cy="911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6021288"/>
              <a:ext cx="4194993" cy="638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2" descr="C:\Users\zsbg\Desktop\pobrane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84984"/>
            <a:ext cx="287979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9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643</Words>
  <Application>Microsoft Office PowerPoint</Application>
  <PresentationFormat>Pokaz na ekranie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Jakość traktowana jest przede wszystkim jako: </vt:lpstr>
      <vt:lpstr>Wewnętrzny system zapewnienia i doskonalenia jakości kształcenia </vt:lpstr>
      <vt:lpstr>Prezentacja programu PowerPoint</vt:lpstr>
      <vt:lpstr>Prezentacja programu PowerPoint</vt:lpstr>
      <vt:lpstr>W ZSB-G funkcjonuje wewnętrzny system zapewnienia  i doskonalenia jakości kształcenia, który określa: </vt:lpstr>
      <vt:lpstr>Wewnętrzne procedury i narzędzia zapewnienia jakości kształcenia umożliwiają:</vt:lpstr>
      <vt:lpstr>Prezentacja programu PowerPoint</vt:lpstr>
      <vt:lpstr>Prezentacja programu PowerPoint</vt:lpstr>
      <vt:lpstr>Prezentacja programu PowerPoint</vt:lpstr>
      <vt:lpstr>Prezentacja programu PowerPoint</vt:lpstr>
      <vt:lpstr>ZSB-G monitoruje funkcjonowanie wewnętrznego systemy zapewnienia jakości kształcenia</vt:lpstr>
      <vt:lpstr>Zadania Zespołu ds. ewaluacji i jakości kształcenia</vt:lpstr>
      <vt:lpstr> Zadania Zespołu ds. ewaluacji i jakości kształcenia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zsbg</cp:lastModifiedBy>
  <cp:revision>33</cp:revision>
  <dcterms:created xsi:type="dcterms:W3CDTF">2019-04-02T18:39:06Z</dcterms:created>
  <dcterms:modified xsi:type="dcterms:W3CDTF">2019-04-11T11:04:33Z</dcterms:modified>
</cp:coreProperties>
</file>