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302" r:id="rId17"/>
    <p:sldId id="303" r:id="rId18"/>
    <p:sldId id="299" r:id="rId19"/>
    <p:sldId id="304" r:id="rId20"/>
    <p:sldId id="306" r:id="rId21"/>
    <p:sldId id="30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4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'[Kopia pliku Wykresy(2).xlsx]Arkusz1'!$B$16</c:f>
              <c:strCache>
                <c:ptCount val="1"/>
                <c:pt idx="0">
                  <c:v>zupełnie nieistotny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Wykresy(2).xlsx]Arkusz1'!$B$17:$B$28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45-42DE-81BB-373E23756640}"/>
            </c:ext>
          </c:extLst>
        </c:ser>
        <c:ser>
          <c:idx val="1"/>
          <c:order val="1"/>
          <c:tx>
            <c:strRef>
              <c:f>'[Kopia pliku Wykresy(2).xlsx]Arkusz1'!$C$16</c:f>
              <c:strCache>
                <c:ptCount val="1"/>
                <c:pt idx="0">
                  <c:v> raczej nieistotny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Wykresy(2).xlsx]Arkusz1'!$C$17:$C$28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45-42DE-81BB-373E23756640}"/>
            </c:ext>
          </c:extLst>
        </c:ser>
        <c:ser>
          <c:idx val="2"/>
          <c:order val="2"/>
          <c:tx>
            <c:strRef>
              <c:f>'[Kopia pliku Wykresy(2).xlsx]Arkusz1'!$D$16</c:f>
              <c:strCache>
                <c:ptCount val="1"/>
                <c:pt idx="0">
                  <c:v>neutralny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Wykresy(2).xlsx]Arkusz1'!$D$17:$D$28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45-42DE-81BB-373E23756640}"/>
            </c:ext>
          </c:extLst>
        </c:ser>
        <c:ser>
          <c:idx val="3"/>
          <c:order val="3"/>
          <c:tx>
            <c:strRef>
              <c:f>'[Kopia pliku Wykresy(2).xlsx]Arkusz1'!$E$16</c:f>
              <c:strCache>
                <c:ptCount val="1"/>
                <c:pt idx="0">
                  <c:v>raczej istotny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Wykresy(2).xlsx]Arkusz1'!$E$17:$E$28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45-42DE-81BB-373E23756640}"/>
            </c:ext>
          </c:extLst>
        </c:ser>
        <c:ser>
          <c:idx val="4"/>
          <c:order val="4"/>
          <c:tx>
            <c:strRef>
              <c:f>'[Kopia pliku Wykresy(2).xlsx]Arkusz1'!$F$16</c:f>
              <c:strCache>
                <c:ptCount val="1"/>
                <c:pt idx="0">
                  <c:v>decydowanie istotny(kluczowy)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Wykresy(2).xlsx]Arkusz1'!$F$17:$F$28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45-42DE-81BB-373E23756640}"/>
            </c:ext>
          </c:extLst>
        </c:ser>
        <c:ser>
          <c:idx val="5"/>
          <c:order val="5"/>
          <c:tx>
            <c:strRef>
              <c:f>'[Kopia pliku Wykresy(2).xlsx]Arkusz1'!$G$16</c:f>
              <c:strCache>
                <c:ptCount val="1"/>
                <c:pt idx="0">
                  <c:v>czynnik nie występuje w otoczeniu lokalnym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Wykresy(2).xlsx]Arkusz1'!$G$17:$G$28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45-42DE-81BB-373E23756640}"/>
            </c:ext>
          </c:extLst>
        </c:ser>
        <c:ser>
          <c:idx val="6"/>
          <c:order val="6"/>
          <c:tx>
            <c:strRef>
              <c:f>'[Kopia pliku Wykresy(2).xlsx]Arkusz1'!$H$16</c:f>
              <c:strCache>
                <c:ptCount val="1"/>
                <c:pt idx="0">
                  <c:v>brak odpowiedzi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Wykresy(2).xlsx]Arkusz1'!$H$17:$H$28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B45-42DE-81BB-373E23756640}"/>
            </c:ext>
          </c:extLst>
        </c:ser>
        <c:ser>
          <c:idx val="7"/>
          <c:order val="7"/>
          <c:tx>
            <c:strRef>
              <c:f>'[Kopia pliku Wykresy(2).xlsx]Arkusz1'!$I$16</c:f>
              <c:strCache>
                <c:ptCount val="1"/>
                <c:pt idx="0">
                  <c:v>razem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Wykresy(2).xlsx]Arkusz1'!$I$17:$I$28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45-42DE-81BB-373E23756640}"/>
            </c:ext>
          </c:extLst>
        </c:ser>
        <c:ser>
          <c:idx val="8"/>
          <c:order val="8"/>
          <c:tx>
            <c:strRef>
              <c:f>'[Kopia pliku Wykresy(2).xlsx]Arkusz1'!$J$16</c:f>
              <c:strCache>
                <c:ptCount val="1"/>
                <c:pt idx="0">
                  <c:v>zupełnie nieistotny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Wykresy(2).xlsx]Arkusz1'!$J$17:$J$28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45-42DE-81BB-373E23756640}"/>
            </c:ext>
          </c:extLst>
        </c:ser>
        <c:ser>
          <c:idx val="9"/>
          <c:order val="9"/>
          <c:tx>
            <c:strRef>
              <c:f>'[Kopia pliku Wykresy(2).xlsx]Arkusz1'!$K$16</c:f>
              <c:strCache>
                <c:ptCount val="1"/>
                <c:pt idx="0">
                  <c:v> raczej nieistotny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Wykresy(2).xlsx]Arkusz1'!$K$17:$K$28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B45-42DE-81BB-373E23756640}"/>
            </c:ext>
          </c:extLst>
        </c:ser>
        <c:ser>
          <c:idx val="10"/>
          <c:order val="10"/>
          <c:tx>
            <c:strRef>
              <c:f>'[Kopia pliku Wykresy(2).xlsx]Arkusz1'!$L$16</c:f>
              <c:strCache>
                <c:ptCount val="1"/>
                <c:pt idx="0">
                  <c:v>neutralny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Wykresy(2).xlsx]Arkusz1'!$L$17:$L$28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B45-42DE-81BB-373E23756640}"/>
            </c:ext>
          </c:extLst>
        </c:ser>
        <c:ser>
          <c:idx val="11"/>
          <c:order val="11"/>
          <c:tx>
            <c:strRef>
              <c:f>'[Kopia pliku Wykresy(2).xlsx]Arkusz1'!$M$16</c:f>
              <c:strCache>
                <c:ptCount val="1"/>
                <c:pt idx="0">
                  <c:v>raczej istotny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Wykresy(2).xlsx]Arkusz1'!$M$17:$M$28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B45-42DE-81BB-373E23756640}"/>
            </c:ext>
          </c:extLst>
        </c:ser>
        <c:ser>
          <c:idx val="12"/>
          <c:order val="12"/>
          <c:tx>
            <c:strRef>
              <c:f>'[Kopia pliku Wykresy(2).xlsx]Arkusz1'!$N$16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Wykresy(2).xlsx]Arkusz1'!$N$17:$N$28</c:f>
              <c:numCache>
                <c:formatCode>General</c:formatCode>
                <c:ptCount val="1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B45-42DE-81BB-373E23756640}"/>
            </c:ext>
          </c:extLst>
        </c:ser>
        <c:ser>
          <c:idx val="13"/>
          <c:order val="13"/>
          <c:tx>
            <c:strRef>
              <c:f>'[Kopia pliku Wykresy(2).xlsx]Arkusz1'!$O$16</c:f>
              <c:strCache>
                <c:ptCount val="1"/>
                <c:pt idx="0">
                  <c:v>czynnik nie występuje w otoczeniu lokalnym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Wykresy(2).xlsx]Arkusz1'!$O$17:$O$28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B45-42DE-81BB-373E23756640}"/>
            </c:ext>
          </c:extLst>
        </c:ser>
        <c:ser>
          <c:idx val="14"/>
          <c:order val="14"/>
          <c:tx>
            <c:strRef>
              <c:f>'[Kopia pliku Wykresy(2).xlsx]Arkusz1'!$P$16</c:f>
              <c:strCache>
                <c:ptCount val="1"/>
                <c:pt idx="0">
                  <c:v>brak odpowiedzi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Wykresy(2).xlsx]Arkusz1'!$P$17:$P$28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B45-42DE-81BB-373E23756640}"/>
            </c:ext>
          </c:extLst>
        </c:ser>
        <c:ser>
          <c:idx val="15"/>
          <c:order val="15"/>
          <c:tx>
            <c:strRef>
              <c:f>'[Kopia pliku Wykresy(2).xlsx]Arkusz1'!$Q$16</c:f>
              <c:strCache>
                <c:ptCount val="1"/>
                <c:pt idx="0">
                  <c:v>razem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Wykresy(2).xlsx]Arkusz1'!$Q$17:$Q$28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B45-42DE-81BB-373E23756640}"/>
            </c:ext>
          </c:extLst>
        </c:ser>
        <c:ser>
          <c:idx val="16"/>
          <c:order val="16"/>
          <c:tx>
            <c:strRef>
              <c:f>'[Kopia pliku Wykresy(2).xlsx]Arkusz1'!$R$16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31E24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E31E2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Wykresy(2).xlsx]Arkusz1'!$R$17:$R$28</c:f>
              <c:numCache>
                <c:formatCode>0.00%</c:formatCode>
                <c:ptCount val="12"/>
                <c:pt idx="0">
                  <c:v>0.23799999999999999</c:v>
                </c:pt>
                <c:pt idx="1">
                  <c:v>0.35899999999999999</c:v>
                </c:pt>
                <c:pt idx="2">
                  <c:v>8.3000000000000004E-2</c:v>
                </c:pt>
                <c:pt idx="3">
                  <c:v>7.9000000000000001E-2</c:v>
                </c:pt>
                <c:pt idx="4">
                  <c:v>0.121</c:v>
                </c:pt>
                <c:pt idx="5">
                  <c:v>0.1</c:v>
                </c:pt>
                <c:pt idx="6">
                  <c:v>7.0999999999999994E-2</c:v>
                </c:pt>
                <c:pt idx="7">
                  <c:v>0.25900000000000001</c:v>
                </c:pt>
                <c:pt idx="8">
                  <c:v>0.16800000000000001</c:v>
                </c:pt>
                <c:pt idx="9">
                  <c:v>0.16</c:v>
                </c:pt>
                <c:pt idx="10">
                  <c:v>0.08</c:v>
                </c:pt>
                <c:pt idx="11">
                  <c:v>0.32100000000000001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B45-42DE-81BB-373E23756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734848"/>
        <c:axId val="34736384"/>
      </c:barChart>
      <c:catAx>
        <c:axId val="3473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736384"/>
        <c:crosses val="autoZero"/>
        <c:auto val="1"/>
        <c:lblAlgn val="ctr"/>
        <c:lblOffset val="100"/>
        <c:noMultiLvlLbl val="0"/>
      </c:catAx>
      <c:valAx>
        <c:axId val="3473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73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'[Kopia pliku Wykresy(2).xlsx]Arkusz1'!$B$16</c:f>
              <c:strCache>
                <c:ptCount val="1"/>
                <c:pt idx="0">
                  <c:v>zupełnie nieistotny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Wykresy(2).xlsx]Arkusz1'!$B$17:$B$28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45-42DE-81BB-373E23756640}"/>
            </c:ext>
          </c:extLst>
        </c:ser>
        <c:ser>
          <c:idx val="1"/>
          <c:order val="1"/>
          <c:tx>
            <c:strRef>
              <c:f>'[Kopia pliku Wykresy(2).xlsx]Arkusz1'!$C$16</c:f>
              <c:strCache>
                <c:ptCount val="1"/>
                <c:pt idx="0">
                  <c:v> raczej nieistotny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Wykresy(2).xlsx]Arkusz1'!$C$17:$C$28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45-42DE-81BB-373E23756640}"/>
            </c:ext>
          </c:extLst>
        </c:ser>
        <c:ser>
          <c:idx val="2"/>
          <c:order val="2"/>
          <c:tx>
            <c:strRef>
              <c:f>'[Kopia pliku Wykresy(2).xlsx]Arkusz1'!$D$16</c:f>
              <c:strCache>
                <c:ptCount val="1"/>
                <c:pt idx="0">
                  <c:v>neutralny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Wykresy(2).xlsx]Arkusz1'!$D$17:$D$28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45-42DE-81BB-373E23756640}"/>
            </c:ext>
          </c:extLst>
        </c:ser>
        <c:ser>
          <c:idx val="3"/>
          <c:order val="3"/>
          <c:tx>
            <c:strRef>
              <c:f>'[Kopia pliku Wykresy(2).xlsx]Arkusz1'!$E$16</c:f>
              <c:strCache>
                <c:ptCount val="1"/>
                <c:pt idx="0">
                  <c:v>raczej istotny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Wykresy(2).xlsx]Arkusz1'!$E$17:$E$28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45-42DE-81BB-373E23756640}"/>
            </c:ext>
          </c:extLst>
        </c:ser>
        <c:ser>
          <c:idx val="4"/>
          <c:order val="4"/>
          <c:tx>
            <c:strRef>
              <c:f>'[Kopia pliku Wykresy(2).xlsx]Arkusz1'!$F$16</c:f>
              <c:strCache>
                <c:ptCount val="1"/>
                <c:pt idx="0">
                  <c:v>decydowanie istotny(kluczowy)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Wykresy(2).xlsx]Arkusz1'!$F$17:$F$28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45-42DE-81BB-373E23756640}"/>
            </c:ext>
          </c:extLst>
        </c:ser>
        <c:ser>
          <c:idx val="5"/>
          <c:order val="5"/>
          <c:tx>
            <c:strRef>
              <c:f>'[Kopia pliku Wykresy(2).xlsx]Arkusz1'!$G$16</c:f>
              <c:strCache>
                <c:ptCount val="1"/>
                <c:pt idx="0">
                  <c:v>czynnik nie występuje w otoczeniu lokalnym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Wykresy(2).xlsx]Arkusz1'!$G$17:$G$28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45-42DE-81BB-373E23756640}"/>
            </c:ext>
          </c:extLst>
        </c:ser>
        <c:ser>
          <c:idx val="6"/>
          <c:order val="6"/>
          <c:tx>
            <c:strRef>
              <c:f>'[Kopia pliku Wykresy(2).xlsx]Arkusz1'!$H$16</c:f>
              <c:strCache>
                <c:ptCount val="1"/>
                <c:pt idx="0">
                  <c:v>brak odpowiedzi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Wykresy(2).xlsx]Arkusz1'!$H$17:$H$28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B45-42DE-81BB-373E23756640}"/>
            </c:ext>
          </c:extLst>
        </c:ser>
        <c:ser>
          <c:idx val="7"/>
          <c:order val="7"/>
          <c:tx>
            <c:strRef>
              <c:f>'[Kopia pliku Wykresy(2).xlsx]Arkusz1'!$I$16</c:f>
              <c:strCache>
                <c:ptCount val="1"/>
                <c:pt idx="0">
                  <c:v>razem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Wykresy(2).xlsx]Arkusz1'!$I$17:$I$28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45-42DE-81BB-373E23756640}"/>
            </c:ext>
          </c:extLst>
        </c:ser>
        <c:ser>
          <c:idx val="8"/>
          <c:order val="8"/>
          <c:tx>
            <c:strRef>
              <c:f>'[Kopia pliku Wykresy(2).xlsx]Arkusz1'!$J$16</c:f>
              <c:strCache>
                <c:ptCount val="1"/>
                <c:pt idx="0">
                  <c:v>zupełnie nieistotny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Wykresy(2).xlsx]Arkusz1'!$J$17:$J$28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45-42DE-81BB-373E23756640}"/>
            </c:ext>
          </c:extLst>
        </c:ser>
        <c:ser>
          <c:idx val="9"/>
          <c:order val="9"/>
          <c:tx>
            <c:strRef>
              <c:f>'[Kopia pliku Wykresy(2).xlsx]Arkusz1'!$K$16</c:f>
              <c:strCache>
                <c:ptCount val="1"/>
                <c:pt idx="0">
                  <c:v> raczej nieistotny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Wykresy(2).xlsx]Arkusz1'!$K$17:$K$28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B45-42DE-81BB-373E23756640}"/>
            </c:ext>
          </c:extLst>
        </c:ser>
        <c:ser>
          <c:idx val="10"/>
          <c:order val="10"/>
          <c:tx>
            <c:strRef>
              <c:f>'[Kopia pliku Wykresy(2).xlsx]Arkusz1'!$L$16</c:f>
              <c:strCache>
                <c:ptCount val="1"/>
                <c:pt idx="0">
                  <c:v>neutralny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Wykresy(2).xlsx]Arkusz1'!$L$17:$L$28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B45-42DE-81BB-373E23756640}"/>
            </c:ext>
          </c:extLst>
        </c:ser>
        <c:ser>
          <c:idx val="11"/>
          <c:order val="11"/>
          <c:tx>
            <c:strRef>
              <c:f>'[Kopia pliku Wykresy(2).xlsx]Arkusz1'!$M$16</c:f>
              <c:strCache>
                <c:ptCount val="1"/>
                <c:pt idx="0">
                  <c:v>raczej istotny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Wykresy(2).xlsx]Arkusz1'!$M$17:$M$28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B45-42DE-81BB-373E23756640}"/>
            </c:ext>
          </c:extLst>
        </c:ser>
        <c:ser>
          <c:idx val="12"/>
          <c:order val="12"/>
          <c:tx>
            <c:strRef>
              <c:f>'[Kopia pliku Wykresy(2).xlsx]Arkusz1'!$N$16</c:f>
              <c:strCache>
                <c:ptCount val="1"/>
                <c:pt idx="0">
                  <c:v>Łomża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31E24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E31E2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Wykresy(2).xlsx]Arkusz1'!$N$17:$N$28</c:f>
              <c:numCache>
                <c:formatCode>0.00%</c:formatCode>
                <c:ptCount val="12"/>
                <c:pt idx="0">
                  <c:v>0.44040000000000001</c:v>
                </c:pt>
                <c:pt idx="1">
                  <c:v>0.54149999999999998</c:v>
                </c:pt>
                <c:pt idx="2">
                  <c:v>9.7500000000000003E-2</c:v>
                </c:pt>
                <c:pt idx="3">
                  <c:v>0.16250000000000001</c:v>
                </c:pt>
                <c:pt idx="4">
                  <c:v>0.28520000000000001</c:v>
                </c:pt>
                <c:pt idx="5">
                  <c:v>0.1552</c:v>
                </c:pt>
                <c:pt idx="6">
                  <c:v>0.1336</c:v>
                </c:pt>
                <c:pt idx="7">
                  <c:v>0.30690000000000001</c:v>
                </c:pt>
                <c:pt idx="8">
                  <c:v>0.23830000000000001</c:v>
                </c:pt>
                <c:pt idx="9">
                  <c:v>0.2419</c:v>
                </c:pt>
                <c:pt idx="10">
                  <c:v>0.1336</c:v>
                </c:pt>
                <c:pt idx="11">
                  <c:v>0.49099999999999999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B45-42DE-81BB-373E23756640}"/>
            </c:ext>
          </c:extLst>
        </c:ser>
        <c:ser>
          <c:idx val="13"/>
          <c:order val="13"/>
          <c:tx>
            <c:strRef>
              <c:f>'[Kopia pliku Wykresy(2).xlsx]Arkusz1'!$O$16</c:f>
              <c:strCache>
                <c:ptCount val="1"/>
                <c:pt idx="0">
                  <c:v>czynnik nie występuje w otoczeniu lokalnym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Wykresy(2).xlsx]Arkusz1'!$O$17:$O$28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B45-42DE-81BB-373E23756640}"/>
            </c:ext>
          </c:extLst>
        </c:ser>
        <c:ser>
          <c:idx val="14"/>
          <c:order val="14"/>
          <c:tx>
            <c:strRef>
              <c:f>'[Kopia pliku Wykresy(2).xlsx]Arkusz1'!$P$16</c:f>
              <c:strCache>
                <c:ptCount val="1"/>
                <c:pt idx="0">
                  <c:v>brak odpowiedzi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Wykresy(2).xlsx]Arkusz1'!$P$17:$P$28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B45-42DE-81BB-373E23756640}"/>
            </c:ext>
          </c:extLst>
        </c:ser>
        <c:ser>
          <c:idx val="15"/>
          <c:order val="15"/>
          <c:tx>
            <c:strRef>
              <c:f>'[Kopia pliku Wykresy(2).xlsx]Arkusz1'!$Q$16</c:f>
              <c:strCache>
                <c:ptCount val="1"/>
                <c:pt idx="0">
                  <c:v>razem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Wykresy(2).xlsx]Arkusz1'!$Q$17:$Q$28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B45-42DE-81BB-373E23756640}"/>
            </c:ext>
          </c:extLst>
        </c:ser>
        <c:ser>
          <c:idx val="16"/>
          <c:order val="16"/>
          <c:tx>
            <c:strRef>
              <c:f>'[Kopia pliku Wykresy(2).xlsx]Arkusz1'!$R$16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pliku Wykresy(2).xlsx]Arkusz1'!$A$17:$A$28</c:f>
              <c:strCache>
                <c:ptCount val="12"/>
                <c:pt idx="0">
                  <c:v>l) Przychylność społeczności lokalnej wobec Państwa przedsiębiorstwa; dobre relacje ze społecznością lokalną, trwała sieć kontaktów i więzi społecznych</c:v>
                </c:pt>
                <c:pt idx="1">
                  <c:v>k) Popyt na towary i usługi oferowane przez Państwa przedsiębiorstwo (lokalny rynek zbytu)</c:v>
                </c:pt>
                <c:pt idx="2">
                  <c:v>j) Napływ kapitału zagranicznego i wzrost znaczenia korporacji międzynarodowych</c:v>
                </c:pt>
                <c:pt idx="3">
                  <c:v>i) Funkcjonowanie specjalnych stref ekonomicznych</c:v>
                </c:pt>
                <c:pt idx="4">
                  <c:v>h) Atrakcyjne ceny wynajmu nieruchomości i ich dostępność na tle innych terenów</c:v>
                </c:pt>
                <c:pt idx="5">
                  <c:v>g) Odpowiedni poziom bezpieczeństwa publicznego (warunków i instytucji chroniących życie)</c:v>
                </c:pt>
                <c:pt idx="6">
                  <c:v>f) Odpowiednie wyposażenie w infrastrukturę społeczną (w zakresie zdrowia, edukacji, kultury, sportu)</c:v>
                </c:pt>
                <c:pt idx="7">
                  <c:v>e) Odpowiedni poziom świadczonych usług telekomunikacyjnych (m.in. w zakresie telefonii stacjonarnej, komórkowej, dostępu do Internetu poprzez łącza szerokopasmowe)</c:v>
                </c:pt>
                <c:pt idx="8">
                  <c:v>d) Odpowiednie wyposażenie w infrastrukturę techniczną (w sieć wodociągową, kanalizacyjną, energetyczną)</c:v>
                </c:pt>
                <c:pt idx="9">
                  <c:v>c) Odpowiednie wyposażenie w infrastrukturę drogową (bliskość dróg ekspresowych, autostrad)</c:v>
                </c:pt>
                <c:pt idx="10">
                  <c:v>b) Dostępność lokalnych ośrodków edukacyjnych i szkoleniowych</c:v>
                </c:pt>
                <c:pt idx="11">
                  <c:v>a) Dostępność zasobów ludzkich, o pożądanych kwalifikacjach</c:v>
                </c:pt>
              </c:strCache>
            </c:strRef>
          </c:cat>
          <c:val>
            <c:numRef>
              <c:f>'[Kopia pliku Wykresy(2).xlsx]Arkusz1'!$R$17:$R$28</c:f>
              <c:numCache>
                <c:formatCode>0.00%</c:formatCode>
                <c:ptCount val="12"/>
                <c:pt idx="0">
                  <c:v>0.23799999999999999</c:v>
                </c:pt>
                <c:pt idx="1">
                  <c:v>0.35899999999999999</c:v>
                </c:pt>
                <c:pt idx="2">
                  <c:v>8.3000000000000004E-2</c:v>
                </c:pt>
                <c:pt idx="3">
                  <c:v>7.9000000000000001E-2</c:v>
                </c:pt>
                <c:pt idx="4">
                  <c:v>0.121</c:v>
                </c:pt>
                <c:pt idx="5">
                  <c:v>0.1</c:v>
                </c:pt>
                <c:pt idx="6">
                  <c:v>7.0999999999999994E-2</c:v>
                </c:pt>
                <c:pt idx="7">
                  <c:v>0.25900000000000001</c:v>
                </c:pt>
                <c:pt idx="8">
                  <c:v>0.16800000000000001</c:v>
                </c:pt>
                <c:pt idx="9">
                  <c:v>0.16</c:v>
                </c:pt>
                <c:pt idx="10">
                  <c:v>0.08</c:v>
                </c:pt>
                <c:pt idx="11">
                  <c:v>0.32100000000000001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B45-42DE-81BB-373E23756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19072"/>
        <c:axId val="34829056"/>
      </c:barChart>
      <c:catAx>
        <c:axId val="3481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29056"/>
        <c:crosses val="autoZero"/>
        <c:auto val="1"/>
        <c:lblAlgn val="ctr"/>
        <c:lblOffset val="100"/>
        <c:noMultiLvlLbl val="0"/>
      </c:catAx>
      <c:valAx>
        <c:axId val="34829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90C54-B90E-4C36-9CBD-C7F8645E301F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384EE-2866-40D3-84BC-44FAE6F3AC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9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13121-054C-4494-9741-AB168148C37A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1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2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0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9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8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471F5-03B0-4B2D-BA2A-D05AAE3D4A5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2019-04-11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7072-12C6-4E90-A712-CD781FE7A7B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8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800" b="1" dirty="0">
                <a:solidFill>
                  <a:srgbClr val="E31E24"/>
                </a:solidFill>
                <a:latin typeface="+mn-lt"/>
              </a:rPr>
              <a:t>c</a:t>
            </a:r>
            <a:r>
              <a:rPr lang="pl-PL" sz="2800" b="1" dirty="0" smtClean="0">
                <a:solidFill>
                  <a:srgbClr val="E31E24"/>
                </a:solidFill>
                <a:latin typeface="+mn-lt"/>
              </a:rPr>
              <a:t>zynniki rozwoju </a:t>
            </a:r>
            <a:r>
              <a:rPr lang="pl-PL" sz="2800" dirty="0" smtClean="0">
                <a:latin typeface="+mn-lt"/>
              </a:rPr>
              <a:t>systemu edukacji zawodowej w województwie podlaskim</a:t>
            </a:r>
            <a:endParaRPr lang="pl-PL" sz="2800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r hab. </a:t>
            </a: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Bogusław Plawgo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, prof. </a:t>
            </a:r>
            <a:r>
              <a:rPr lang="pl-PL" sz="2800" dirty="0" err="1" smtClean="0">
                <a:solidFill>
                  <a:schemeClr val="bg1">
                    <a:lumMod val="50000"/>
                  </a:schemeClr>
                </a:solidFill>
              </a:rPr>
              <a:t>UwB</a:t>
            </a:r>
            <a:endParaRPr lang="pl-P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BFKK</a:t>
            </a:r>
            <a:endParaRPr lang="pl-PL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2340000"/>
            <a:ext cx="8100000" cy="4525963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 smtClean="0">
                <a:solidFill>
                  <a:srgbClr val="E31E24"/>
                </a:solidFill>
              </a:rPr>
              <a:t>skłonność </a:t>
            </a:r>
            <a:r>
              <a:rPr lang="pl-PL" sz="2400" b="1" dirty="0">
                <a:solidFill>
                  <a:srgbClr val="E31E24"/>
                </a:solidFill>
              </a:rPr>
              <a:t>Podlasian do kształcenia ustawicznego jest niższa niż przeciętnie w kraju</a:t>
            </a:r>
            <a:r>
              <a:rPr lang="pl-PL" sz="2400" b="1" dirty="0"/>
              <a:t>, </a:t>
            </a:r>
            <a:r>
              <a:rPr lang="pl-PL" sz="2400" dirty="0"/>
              <a:t>co może przełożyć się na niedopasowanie zasobów ludzkich do potrzeb rynku </a:t>
            </a:r>
            <a:r>
              <a:rPr lang="pl-PL" sz="2400" dirty="0" smtClean="0"/>
              <a:t>pracy</a:t>
            </a:r>
            <a:endParaRPr lang="pl-PL" sz="2400" dirty="0"/>
          </a:p>
          <a:p>
            <a:pPr algn="just"/>
            <a:r>
              <a:rPr lang="pl-PL" sz="2400" b="1" dirty="0"/>
              <a:t> </a:t>
            </a:r>
            <a:r>
              <a:rPr lang="pl-PL" sz="2400" b="1" dirty="0" smtClean="0">
                <a:solidFill>
                  <a:srgbClr val="E31E24"/>
                </a:solidFill>
              </a:rPr>
              <a:t>…a </a:t>
            </a:r>
            <a:r>
              <a:rPr lang="pl-PL" sz="2400" b="1" dirty="0">
                <a:solidFill>
                  <a:srgbClr val="E31E24"/>
                </a:solidFill>
              </a:rPr>
              <a:t>w konsekwencji utrzymania pozycji regionu jako najmniej atrakcyjnego dla </a:t>
            </a:r>
            <a:r>
              <a:rPr lang="pl-PL" sz="2400" b="1" dirty="0" smtClean="0">
                <a:solidFill>
                  <a:srgbClr val="E31E24"/>
                </a:solidFill>
              </a:rPr>
              <a:t>inwestorów</a:t>
            </a:r>
            <a:r>
              <a:rPr lang="pl-PL" sz="2400" b="1" dirty="0" smtClean="0"/>
              <a:t> </a:t>
            </a:r>
            <a:r>
              <a:rPr lang="pl-PL" sz="2400" dirty="0" smtClean="0"/>
              <a:t>– w województwie podlaskim najsłabiej oceniane są: zasoby i koszty pracy oraz dostępność transportowa.</a:t>
            </a:r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63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Diagnoza strategiczna Województwa Podlaskiego </a:t>
            </a:r>
            <a:r>
              <a:rPr lang="pl-PL" sz="2400" b="1" dirty="0" smtClean="0">
                <a:solidFill>
                  <a:srgbClr val="E31E24"/>
                </a:solidFill>
              </a:rPr>
              <a:t>2019</a:t>
            </a:r>
            <a:r>
              <a:rPr lang="pl-PL" sz="2400" b="1" dirty="0">
                <a:solidFill>
                  <a:srgbClr val="E31E24"/>
                </a:solidFill>
              </a:rPr>
              <a:t/>
            </a:r>
            <a:br>
              <a:rPr lang="pl-PL" sz="2400" b="1" dirty="0">
                <a:solidFill>
                  <a:srgbClr val="E31E24"/>
                </a:solidFill>
              </a:rPr>
            </a:br>
            <a:r>
              <a:rPr lang="pl-PL" sz="2400" b="1" dirty="0" smtClean="0">
                <a:solidFill>
                  <a:srgbClr val="E31E24"/>
                </a:solidFill>
              </a:rPr>
              <a:t>niska </a:t>
            </a:r>
            <a:r>
              <a:rPr lang="pl-PL" sz="2400" b="1" dirty="0">
                <a:solidFill>
                  <a:srgbClr val="E31E24"/>
                </a:solidFill>
              </a:rPr>
              <a:t>skłonność do kształcenia ustawicznego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8FDA4DD-FB86-444C-91DD-E93584DBC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943661"/>
              </p:ext>
            </p:extLst>
          </p:nvPr>
        </p:nvGraphicFramePr>
        <p:xfrm>
          <a:off x="459532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kluczowe </a:t>
            </a:r>
            <a:r>
              <a:rPr lang="pl-PL" sz="2400" b="1" dirty="0">
                <a:solidFill>
                  <a:srgbClr val="E31E24"/>
                </a:solidFill>
              </a:rPr>
              <a:t>dla rozwoju </a:t>
            </a:r>
            <a:r>
              <a:rPr lang="pl-PL" sz="2400" b="1" dirty="0">
                <a:solidFill>
                  <a:prstClr val="white">
                    <a:lumMod val="50000"/>
                  </a:prstClr>
                </a:solidFill>
              </a:rPr>
              <a:t>przedsiębiorstwa i osiągania sukcesu czynniki – otoczenia 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lokalnego </a:t>
            </a:r>
            <a:r>
              <a:rPr lang="pl-PL" sz="2000" b="1" dirty="0" smtClean="0">
                <a:solidFill>
                  <a:prstClr val="white">
                    <a:lumMod val="50000"/>
                  </a:prstClr>
                </a:solidFill>
              </a:rPr>
              <a:t>(miasta/gminy/powiatu)</a:t>
            </a:r>
            <a:r>
              <a:rPr lang="pl-PL" sz="2000" b="1" dirty="0">
                <a:solidFill>
                  <a:srgbClr val="E31E24"/>
                </a:solidFill>
              </a:rPr>
              <a:t/>
            </a:r>
            <a:br>
              <a:rPr lang="pl-PL" sz="2000" b="1" dirty="0">
                <a:solidFill>
                  <a:srgbClr val="E31E24"/>
                </a:solidFill>
              </a:rPr>
            </a:br>
            <a:r>
              <a:rPr lang="pl-PL" sz="2400" b="1" dirty="0" smtClean="0">
                <a:solidFill>
                  <a:srgbClr val="E31E24"/>
                </a:solidFill>
              </a:rPr>
              <a:t>44,9 tysięcy ankiet - GUS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8FDA4DD-FB86-444C-91DD-E93584DBC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21092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kluczowe </a:t>
            </a:r>
            <a:r>
              <a:rPr lang="pl-PL" sz="2400" b="1" dirty="0">
                <a:solidFill>
                  <a:srgbClr val="E31E24"/>
                </a:solidFill>
              </a:rPr>
              <a:t>dla rozwoju </a:t>
            </a:r>
            <a:r>
              <a:rPr lang="pl-PL" sz="2400" b="1" dirty="0">
                <a:solidFill>
                  <a:prstClr val="white">
                    <a:lumMod val="50000"/>
                  </a:prstClr>
                </a:solidFill>
              </a:rPr>
              <a:t>przedsiębiorstwa i osiągania sukcesu czynniki – otoczenia 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lokalnego </a:t>
            </a:r>
            <a:r>
              <a:rPr lang="pl-PL" sz="2000" b="1" dirty="0" smtClean="0">
                <a:solidFill>
                  <a:prstClr val="white">
                    <a:lumMod val="50000"/>
                  </a:prstClr>
                </a:solidFill>
              </a:rPr>
              <a:t>(miasta/gminy/powiatu)</a:t>
            </a:r>
            <a:r>
              <a:rPr lang="pl-PL" sz="2000" b="1" dirty="0">
                <a:solidFill>
                  <a:srgbClr val="E31E24"/>
                </a:solidFill>
              </a:rPr>
              <a:t/>
            </a:r>
            <a:br>
              <a:rPr lang="pl-PL" sz="2000" b="1" dirty="0">
                <a:solidFill>
                  <a:srgbClr val="E31E24"/>
                </a:solidFill>
              </a:rPr>
            </a:br>
            <a:r>
              <a:rPr lang="pl-PL" sz="2400" b="1" dirty="0" smtClean="0">
                <a:solidFill>
                  <a:srgbClr val="E31E24"/>
                </a:solidFill>
              </a:rPr>
              <a:t>Polska - Łomża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1260000"/>
            <a:ext cx="8100000" cy="3465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2400" b="1" dirty="0" smtClean="0">
                <a:solidFill>
                  <a:srgbClr val="E31E24"/>
                </a:solidFill>
              </a:rPr>
              <a:t>Konkurencyjność </a:t>
            </a:r>
            <a:r>
              <a:rPr lang="pl-PL" sz="2400" b="1" dirty="0">
                <a:solidFill>
                  <a:srgbClr val="E31E24"/>
                </a:solidFill>
              </a:rPr>
              <a:t>województwa podlaskiego a specjalizacja i zasoby ludzkie </a:t>
            </a:r>
            <a:r>
              <a:rPr lang="pl-PL" sz="2400" b="1" dirty="0" smtClean="0">
                <a:solidFill>
                  <a:srgbClr val="E31E24"/>
                </a:solidFill>
              </a:rPr>
              <a:t>regionu</a:t>
            </a:r>
          </a:p>
          <a:p>
            <a:pPr algn="just">
              <a:lnSpc>
                <a:spcPct val="90000"/>
              </a:lnSpc>
            </a:pPr>
            <a:r>
              <a:rPr lang="pl-PL" sz="2400" dirty="0" smtClean="0"/>
              <a:t>Bielsk Podlaski</a:t>
            </a:r>
          </a:p>
          <a:p>
            <a:pPr algn="just">
              <a:lnSpc>
                <a:spcPct val="90000"/>
              </a:lnSpc>
            </a:pPr>
            <a:r>
              <a:rPr lang="pl-PL" sz="2400" dirty="0" smtClean="0"/>
              <a:t>Suwałki</a:t>
            </a:r>
          </a:p>
          <a:p>
            <a:pPr algn="just">
              <a:lnSpc>
                <a:spcPct val="90000"/>
              </a:lnSpc>
            </a:pPr>
            <a:r>
              <a:rPr lang="pl-PL" sz="2400" dirty="0" smtClean="0"/>
              <a:t>Łomża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2400" b="1" dirty="0">
                <a:solidFill>
                  <a:srgbClr val="E31E24"/>
                </a:solidFill>
              </a:rPr>
              <a:t>Niedobów kompetentnych </a:t>
            </a:r>
            <a:r>
              <a:rPr lang="pl-PL" sz="2400" b="1" dirty="0" smtClean="0">
                <a:solidFill>
                  <a:srgbClr val="E31E24"/>
                </a:solidFill>
              </a:rPr>
              <a:t>kadr</a:t>
            </a:r>
            <a:r>
              <a:rPr lang="pl-PL" sz="2400" dirty="0" smtClean="0">
                <a:solidFill>
                  <a:srgbClr val="E31E24"/>
                </a:solidFill>
              </a:rPr>
              <a:t> </a:t>
            </a:r>
            <a:r>
              <a:rPr lang="pl-PL" sz="2400" dirty="0" smtClean="0"/>
              <a:t>to ważna bariera </a:t>
            </a:r>
            <a:r>
              <a:rPr lang="pl-PL" sz="2400" dirty="0"/>
              <a:t>rozwoju regionu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18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Diagnoza strategiczna Województwa Podlaskiego </a:t>
            </a:r>
            <a:r>
              <a:rPr lang="pl-PL" sz="2400" b="1" dirty="0" smtClean="0">
                <a:solidFill>
                  <a:srgbClr val="E31E24"/>
                </a:solidFill>
              </a:rPr>
              <a:t>2019</a:t>
            </a:r>
            <a:r>
              <a:rPr lang="pl-PL" sz="2400" b="1" dirty="0">
                <a:solidFill>
                  <a:srgbClr val="E31E24"/>
                </a:solidFill>
              </a:rPr>
              <a:t/>
            </a:r>
            <a:br>
              <a:rPr lang="pl-PL" sz="2400" b="1" dirty="0">
                <a:solidFill>
                  <a:srgbClr val="E31E24"/>
                </a:solidFill>
              </a:rPr>
            </a:br>
            <a:r>
              <a:rPr lang="pl-PL" sz="2400" b="1" dirty="0" smtClean="0">
                <a:solidFill>
                  <a:srgbClr val="E31E24"/>
                </a:solidFill>
              </a:rPr>
              <a:t>wnioski w warsztatów strategicznych: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57200" y="18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>
                <a:solidFill>
                  <a:srgbClr val="E31E24"/>
                </a:solidFill>
              </a:rPr>
              <a:t>n</a:t>
            </a:r>
            <a:r>
              <a:rPr lang="pl-PL" sz="2400" b="1" dirty="0" smtClean="0">
                <a:solidFill>
                  <a:srgbClr val="E31E24"/>
                </a:solidFill>
              </a:rPr>
              <a:t>iedobór kompetencji kadr </a:t>
            </a:r>
          </a:p>
          <a:p>
            <a:pPr algn="r"/>
            <a:r>
              <a:rPr lang="pl-PL" sz="2400" b="1" dirty="0">
                <a:solidFill>
                  <a:prstClr val="white">
                    <a:lumMod val="50000"/>
                  </a:prstClr>
                </a:solidFill>
              </a:rPr>
              <a:t>g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łówna bariera rozwoju regionu 2019-2030  </a:t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3678746" y="3051782"/>
            <a:ext cx="1991722" cy="1722920"/>
          </a:xfrm>
          <a:custGeom>
            <a:avLst/>
            <a:gdLst>
              <a:gd name="connsiteX0" fmla="*/ 0 w 1991722"/>
              <a:gd name="connsiteY0" fmla="*/ 861460 h 1722920"/>
              <a:gd name="connsiteX1" fmla="*/ 492238 w 1991722"/>
              <a:gd name="connsiteY1" fmla="*/ 0 h 1722920"/>
              <a:gd name="connsiteX2" fmla="*/ 1499484 w 1991722"/>
              <a:gd name="connsiteY2" fmla="*/ 0 h 1722920"/>
              <a:gd name="connsiteX3" fmla="*/ 1991722 w 1991722"/>
              <a:gd name="connsiteY3" fmla="*/ 861460 h 1722920"/>
              <a:gd name="connsiteX4" fmla="*/ 1499484 w 1991722"/>
              <a:gd name="connsiteY4" fmla="*/ 1722920 h 1722920"/>
              <a:gd name="connsiteX5" fmla="*/ 492238 w 1991722"/>
              <a:gd name="connsiteY5" fmla="*/ 1722920 h 1722920"/>
              <a:gd name="connsiteX6" fmla="*/ 0 w 1991722"/>
              <a:gd name="connsiteY6" fmla="*/ 861460 h 172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722" h="1722920">
                <a:moveTo>
                  <a:pt x="0" y="861460"/>
                </a:moveTo>
                <a:lnTo>
                  <a:pt x="492238" y="0"/>
                </a:lnTo>
                <a:lnTo>
                  <a:pt x="1499484" y="0"/>
                </a:lnTo>
                <a:lnTo>
                  <a:pt x="1991722" y="861460"/>
                </a:lnTo>
                <a:lnTo>
                  <a:pt x="1499484" y="1722920"/>
                </a:lnTo>
                <a:lnTo>
                  <a:pt x="492238" y="1722920"/>
                </a:lnTo>
                <a:lnTo>
                  <a:pt x="0" y="861460"/>
                </a:lnTo>
                <a:close/>
              </a:path>
            </a:pathLst>
          </a:custGeom>
          <a:solidFill>
            <a:srgbClr val="E31E2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456" tIns="310912" rIns="355456" bIns="31091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niedobór kompetencji kadr</a:t>
            </a:r>
          </a:p>
        </p:txBody>
      </p:sp>
      <p:sp>
        <p:nvSpPr>
          <p:cNvPr id="8" name="Dowolny kształt 7"/>
          <p:cNvSpPr/>
          <p:nvPr/>
        </p:nvSpPr>
        <p:spPr>
          <a:xfrm>
            <a:off x="3862213" y="1484784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44000" rIns="144000" bIns="1440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niedostosowanie szkolnictwa zawodowego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5359132" y="4060664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44000" rIns="144000" bIns="1440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niski poziom kształcenia ustawicznego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2363730" y="4061636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44000" rIns="144000" bIns="1440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depopulacja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1260000"/>
            <a:ext cx="81000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2400" dirty="0" smtClean="0"/>
              <a:t>Zapewnić </a:t>
            </a:r>
            <a:r>
              <a:rPr lang="pl-PL" sz="2400" b="1" dirty="0" smtClean="0">
                <a:solidFill>
                  <a:srgbClr val="E31E24"/>
                </a:solidFill>
              </a:rPr>
              <a:t>kompetentne kadry </a:t>
            </a:r>
            <a:r>
              <a:rPr lang="pl-PL" sz="2400" dirty="0" smtClean="0"/>
              <a:t>dla potrzeb rozwoju regionalnej gospodarki poprzez: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pl-PL" sz="2400" b="1" dirty="0">
                <a:solidFill>
                  <a:srgbClr val="E31E24"/>
                </a:solidFill>
              </a:rPr>
              <a:t>D</a:t>
            </a:r>
            <a:r>
              <a:rPr lang="pl-PL" sz="2400" b="1" dirty="0" smtClean="0">
                <a:solidFill>
                  <a:srgbClr val="E31E24"/>
                </a:solidFill>
              </a:rPr>
              <a:t>ostosowanie kształcenia młodzieży do potrzeb pracodawców</a:t>
            </a:r>
            <a:r>
              <a:rPr lang="pl-PL" sz="2400" dirty="0" smtClean="0">
                <a:solidFill>
                  <a:srgbClr val="E31E24"/>
                </a:solidFill>
              </a:rPr>
              <a:t> </a:t>
            </a:r>
            <a:r>
              <a:rPr lang="pl-PL" sz="2400" dirty="0" smtClean="0"/>
              <a:t>nie tylko na poziomie kierunków kształcenia, ale efektów kształcenia, treści kształcenia  i kształconych technologii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pl-PL" sz="2400" b="1" dirty="0" smtClean="0">
                <a:solidFill>
                  <a:srgbClr val="E31E24"/>
                </a:solidFill>
              </a:rPr>
              <a:t>Rozwiniecie systemu kształcenia ustawicznego </a:t>
            </a:r>
            <a:r>
              <a:rPr lang="pl-PL" sz="2400" dirty="0" smtClean="0"/>
              <a:t>z uwzględnieniem potrzeb:</a:t>
            </a:r>
          </a:p>
          <a:p>
            <a:pPr marL="9360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pracowników, </a:t>
            </a:r>
          </a:p>
          <a:p>
            <a:pPr marL="9360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osób starszych 50+, osób poszukujących pracy, osób o specjalnych potrzebach np. niepełnosprawnych co zwiększy aktywność zawodową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endParaRPr lang="pl-PL" sz="2400" dirty="0" smtClean="0"/>
          </a:p>
          <a:p>
            <a:pPr marL="514350" indent="-514350" algn="just">
              <a:lnSpc>
                <a:spcPct val="90000"/>
              </a:lnSpc>
              <a:buAutoNum type="arabicPeriod"/>
            </a:pP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18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>
                <a:solidFill>
                  <a:srgbClr val="E31E24"/>
                </a:solidFill>
              </a:rPr>
              <a:t>m</a:t>
            </a:r>
            <a:r>
              <a:rPr lang="pl-PL" sz="2400" b="1" dirty="0" smtClean="0">
                <a:solidFill>
                  <a:srgbClr val="E31E24"/>
                </a:solidFill>
              </a:rPr>
              <a:t>isja systemu 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kształcenia zawodowego </a:t>
            </a:r>
          </a:p>
          <a:p>
            <a:pPr algn="r"/>
            <a:r>
              <a:rPr lang="pl-PL" sz="2400" b="1" dirty="0" smtClean="0">
                <a:solidFill>
                  <a:srgbClr val="E31E24"/>
                </a:solidFill>
              </a:rPr>
              <a:t>2019-2030</a:t>
            </a:r>
            <a:r>
              <a:rPr lang="pl-PL" sz="2400" b="1" dirty="0">
                <a:solidFill>
                  <a:srgbClr val="E31E24"/>
                </a:solidFill>
              </a:rPr>
              <a:t/>
            </a:r>
            <a:br>
              <a:rPr lang="pl-PL" sz="2400" b="1" dirty="0">
                <a:solidFill>
                  <a:srgbClr val="E31E24"/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57200" y="18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rola szkolnictwa zawodowego</a:t>
            </a:r>
          </a:p>
          <a:p>
            <a:pPr algn="r"/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w niwelowaniu niedoboru kompetentnych kadr </a:t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3678746" y="3051782"/>
            <a:ext cx="1991722" cy="1722920"/>
          </a:xfrm>
          <a:custGeom>
            <a:avLst/>
            <a:gdLst>
              <a:gd name="connsiteX0" fmla="*/ 0 w 1991722"/>
              <a:gd name="connsiteY0" fmla="*/ 861460 h 1722920"/>
              <a:gd name="connsiteX1" fmla="*/ 492238 w 1991722"/>
              <a:gd name="connsiteY1" fmla="*/ 0 h 1722920"/>
              <a:gd name="connsiteX2" fmla="*/ 1499484 w 1991722"/>
              <a:gd name="connsiteY2" fmla="*/ 0 h 1722920"/>
              <a:gd name="connsiteX3" fmla="*/ 1991722 w 1991722"/>
              <a:gd name="connsiteY3" fmla="*/ 861460 h 1722920"/>
              <a:gd name="connsiteX4" fmla="*/ 1499484 w 1991722"/>
              <a:gd name="connsiteY4" fmla="*/ 1722920 h 1722920"/>
              <a:gd name="connsiteX5" fmla="*/ 492238 w 1991722"/>
              <a:gd name="connsiteY5" fmla="*/ 1722920 h 1722920"/>
              <a:gd name="connsiteX6" fmla="*/ 0 w 1991722"/>
              <a:gd name="connsiteY6" fmla="*/ 861460 h 172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722" h="1722920">
                <a:moveTo>
                  <a:pt x="0" y="861460"/>
                </a:moveTo>
                <a:lnTo>
                  <a:pt x="492238" y="0"/>
                </a:lnTo>
                <a:lnTo>
                  <a:pt x="1499484" y="0"/>
                </a:lnTo>
                <a:lnTo>
                  <a:pt x="1991722" y="861460"/>
                </a:lnTo>
                <a:lnTo>
                  <a:pt x="1499484" y="1722920"/>
                </a:lnTo>
                <a:lnTo>
                  <a:pt x="492238" y="1722920"/>
                </a:lnTo>
                <a:lnTo>
                  <a:pt x="0" y="861460"/>
                </a:lnTo>
                <a:close/>
              </a:path>
            </a:pathLst>
          </a:custGeom>
          <a:solidFill>
            <a:srgbClr val="E31E2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456" tIns="310912" rIns="355456" bIns="31091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kompetentne kadry</a:t>
            </a:r>
          </a:p>
        </p:txBody>
      </p:sp>
      <p:sp>
        <p:nvSpPr>
          <p:cNvPr id="8" name="Dowolny kształt 7"/>
          <p:cNvSpPr/>
          <p:nvPr/>
        </p:nvSpPr>
        <p:spPr>
          <a:xfrm>
            <a:off x="3862213" y="1484784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44000" rIns="144000" bIns="1440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d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ostosowanie kształcenia   młodzież y do potrzeb 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5359132" y="4060664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44000" rIns="144000" bIns="1440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k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ształcenia ustawiczne pracujących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2363730" y="4061636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44000" rIns="144000" bIns="1440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k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ształcenia ustawiczne                    i aktywizacja  grup     o specyficznych potrzebach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/>
          <p:nvPr/>
        </p:nvSpPr>
        <p:spPr>
          <a:xfrm>
            <a:off x="3678746" y="2691742"/>
            <a:ext cx="1991722" cy="1722920"/>
          </a:xfrm>
          <a:custGeom>
            <a:avLst/>
            <a:gdLst>
              <a:gd name="connsiteX0" fmla="*/ 0 w 1991722"/>
              <a:gd name="connsiteY0" fmla="*/ 861460 h 1722920"/>
              <a:gd name="connsiteX1" fmla="*/ 492238 w 1991722"/>
              <a:gd name="connsiteY1" fmla="*/ 0 h 1722920"/>
              <a:gd name="connsiteX2" fmla="*/ 1499484 w 1991722"/>
              <a:gd name="connsiteY2" fmla="*/ 0 h 1722920"/>
              <a:gd name="connsiteX3" fmla="*/ 1991722 w 1991722"/>
              <a:gd name="connsiteY3" fmla="*/ 861460 h 1722920"/>
              <a:gd name="connsiteX4" fmla="*/ 1499484 w 1991722"/>
              <a:gd name="connsiteY4" fmla="*/ 1722920 h 1722920"/>
              <a:gd name="connsiteX5" fmla="*/ 492238 w 1991722"/>
              <a:gd name="connsiteY5" fmla="*/ 1722920 h 1722920"/>
              <a:gd name="connsiteX6" fmla="*/ 0 w 1991722"/>
              <a:gd name="connsiteY6" fmla="*/ 861460 h 172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722" h="1722920">
                <a:moveTo>
                  <a:pt x="0" y="861460"/>
                </a:moveTo>
                <a:lnTo>
                  <a:pt x="492238" y="0"/>
                </a:lnTo>
                <a:lnTo>
                  <a:pt x="1499484" y="0"/>
                </a:lnTo>
                <a:lnTo>
                  <a:pt x="1991722" y="861460"/>
                </a:lnTo>
                <a:lnTo>
                  <a:pt x="1499484" y="1722920"/>
                </a:lnTo>
                <a:lnTo>
                  <a:pt x="492238" y="1722920"/>
                </a:lnTo>
                <a:lnTo>
                  <a:pt x="0" y="861460"/>
                </a:lnTo>
                <a:close/>
              </a:path>
            </a:pathLst>
          </a:custGeom>
          <a:solidFill>
            <a:srgbClr val="E31E2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456" tIns="310912" rIns="355456" bIns="31091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s</a:t>
            </a:r>
            <a:r>
              <a:rPr lang="pl-PL" sz="14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ystem kształcenia zawodowego</a:t>
            </a:r>
          </a:p>
        </p:txBody>
      </p:sp>
      <p:sp>
        <p:nvSpPr>
          <p:cNvPr id="6" name="Sześciokąt 5"/>
          <p:cNvSpPr/>
          <p:nvPr/>
        </p:nvSpPr>
        <p:spPr>
          <a:xfrm>
            <a:off x="4925948" y="1867440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7" name="Dowolny kształt 6"/>
          <p:cNvSpPr/>
          <p:nvPr/>
        </p:nvSpPr>
        <p:spPr>
          <a:xfrm>
            <a:off x="3862213" y="1124744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s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zkoły zawodowe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8" name="Sześciokąt 7"/>
          <p:cNvSpPr/>
          <p:nvPr/>
        </p:nvSpPr>
        <p:spPr>
          <a:xfrm>
            <a:off x="5802973" y="3077905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5359132" y="1993247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nadzór kuratoryjny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0" name="Sześciokąt 9"/>
          <p:cNvSpPr/>
          <p:nvPr/>
        </p:nvSpPr>
        <p:spPr>
          <a:xfrm>
            <a:off x="5193734" y="4444293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5359132" y="3700624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m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łodzież  rodzice       dorośli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2" name="Sześciokąt 11"/>
          <p:cNvSpPr/>
          <p:nvPr/>
        </p:nvSpPr>
        <p:spPr>
          <a:xfrm>
            <a:off x="3682453" y="4586129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3862213" y="4586129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pracodawcy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4" name="Sześciokąt 13"/>
          <p:cNvSpPr/>
          <p:nvPr/>
        </p:nvSpPr>
        <p:spPr>
          <a:xfrm>
            <a:off x="2791065" y="3376150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2363730" y="3701596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i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nstytucje kształcenia zawodowego 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2363730" y="1993247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o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rgany  prowadzące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1100" b="1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457200" y="18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podmioty</a:t>
            </a:r>
          </a:p>
          <a:p>
            <a:pPr algn="r"/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systemu kształcenia zawodowego</a:t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2340000"/>
            <a:ext cx="8100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Zasadniczym problemem jest uczynienie z podmiotów systemu kształcenia zawodowego </a:t>
            </a:r>
            <a:r>
              <a:rPr lang="pl-PL" sz="2400" b="1" dirty="0">
                <a:solidFill>
                  <a:srgbClr val="E31E24"/>
                </a:solidFill>
              </a:rPr>
              <a:t>sprawnie </a:t>
            </a:r>
            <a:r>
              <a:rPr lang="pl-PL" sz="2400" b="1" dirty="0" smtClean="0">
                <a:solidFill>
                  <a:srgbClr val="E31E24"/>
                </a:solidFill>
              </a:rPr>
              <a:t>działającej </a:t>
            </a:r>
            <a:r>
              <a:rPr lang="pl-PL" sz="2400" b="1" dirty="0">
                <a:solidFill>
                  <a:srgbClr val="E31E24"/>
                </a:solidFill>
              </a:rPr>
              <a:t>organizacji </a:t>
            </a:r>
            <a:r>
              <a:rPr lang="pl-PL" sz="2400" dirty="0" smtClean="0"/>
              <a:t>zapewniającej dostosowanie zasobów pracy do potrzeb rozwojowych regionu zgodnie </a:t>
            </a:r>
            <a:r>
              <a:rPr lang="pl-PL" sz="2400" dirty="0"/>
              <a:t>z wymogami współczesnego etapu </a:t>
            </a:r>
            <a:r>
              <a:rPr lang="pl-PL" sz="2400" dirty="0" smtClean="0"/>
              <a:t>rozwoju społeczeństwa informacyjnego</a:t>
            </a:r>
            <a:endParaRPr lang="pl-PL" sz="24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63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problem</a:t>
            </a: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/>
          <p:nvPr/>
        </p:nvSpPr>
        <p:spPr>
          <a:xfrm>
            <a:off x="3678746" y="2691742"/>
            <a:ext cx="1991722" cy="1722920"/>
          </a:xfrm>
          <a:custGeom>
            <a:avLst/>
            <a:gdLst>
              <a:gd name="connsiteX0" fmla="*/ 0 w 1991722"/>
              <a:gd name="connsiteY0" fmla="*/ 861460 h 1722920"/>
              <a:gd name="connsiteX1" fmla="*/ 492238 w 1991722"/>
              <a:gd name="connsiteY1" fmla="*/ 0 h 1722920"/>
              <a:gd name="connsiteX2" fmla="*/ 1499484 w 1991722"/>
              <a:gd name="connsiteY2" fmla="*/ 0 h 1722920"/>
              <a:gd name="connsiteX3" fmla="*/ 1991722 w 1991722"/>
              <a:gd name="connsiteY3" fmla="*/ 861460 h 1722920"/>
              <a:gd name="connsiteX4" fmla="*/ 1499484 w 1991722"/>
              <a:gd name="connsiteY4" fmla="*/ 1722920 h 1722920"/>
              <a:gd name="connsiteX5" fmla="*/ 492238 w 1991722"/>
              <a:gd name="connsiteY5" fmla="*/ 1722920 h 1722920"/>
              <a:gd name="connsiteX6" fmla="*/ 0 w 1991722"/>
              <a:gd name="connsiteY6" fmla="*/ 861460 h 172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722" h="1722920">
                <a:moveTo>
                  <a:pt x="0" y="861460"/>
                </a:moveTo>
                <a:lnTo>
                  <a:pt x="492238" y="0"/>
                </a:lnTo>
                <a:lnTo>
                  <a:pt x="1499484" y="0"/>
                </a:lnTo>
                <a:lnTo>
                  <a:pt x="1991722" y="861460"/>
                </a:lnTo>
                <a:lnTo>
                  <a:pt x="1499484" y="1722920"/>
                </a:lnTo>
                <a:lnTo>
                  <a:pt x="492238" y="1722920"/>
                </a:lnTo>
                <a:lnTo>
                  <a:pt x="0" y="861460"/>
                </a:lnTo>
                <a:close/>
              </a:path>
            </a:pathLst>
          </a:custGeom>
          <a:solidFill>
            <a:srgbClr val="E31E2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456" tIns="310912" rIns="355456" bIns="31091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e-system</a:t>
            </a:r>
            <a:r>
              <a:rPr lang="pl-PL" sz="14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 szkolnictwa zawodowego</a:t>
            </a:r>
          </a:p>
        </p:txBody>
      </p:sp>
      <p:sp>
        <p:nvSpPr>
          <p:cNvPr id="6" name="Sześciokąt 5"/>
          <p:cNvSpPr/>
          <p:nvPr/>
        </p:nvSpPr>
        <p:spPr>
          <a:xfrm>
            <a:off x="4925948" y="1867440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7" name="Dowolny kształt 6"/>
          <p:cNvSpPr/>
          <p:nvPr/>
        </p:nvSpPr>
        <p:spPr>
          <a:xfrm>
            <a:off x="3862213" y="1124744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badanie </a:t>
            </a: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luki kompetencyjnej</a:t>
            </a:r>
          </a:p>
        </p:txBody>
      </p:sp>
      <p:sp>
        <p:nvSpPr>
          <p:cNvPr id="8" name="Sześciokąt 7"/>
          <p:cNvSpPr/>
          <p:nvPr/>
        </p:nvSpPr>
        <p:spPr>
          <a:xfrm>
            <a:off x="5802973" y="3077905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5359132" y="1993247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doradztwo </a:t>
            </a: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popytowe</a:t>
            </a:r>
          </a:p>
        </p:txBody>
      </p:sp>
      <p:sp>
        <p:nvSpPr>
          <p:cNvPr id="10" name="Sześciokąt 9"/>
          <p:cNvSpPr/>
          <p:nvPr/>
        </p:nvSpPr>
        <p:spPr>
          <a:xfrm>
            <a:off x="5193734" y="4444293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5359132" y="3700624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s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zkolenia </a:t>
            </a: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specjalistyczne i staże 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umiejętności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2" name="Sześciokąt 11"/>
          <p:cNvSpPr/>
          <p:nvPr/>
        </p:nvSpPr>
        <p:spPr>
          <a:xfrm>
            <a:off x="3682453" y="4586129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3862213" y="4586129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p</a:t>
            </a: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otwierdzanie certyfikacja </a:t>
            </a: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kompetencji</a:t>
            </a:r>
          </a:p>
        </p:txBody>
      </p:sp>
      <p:sp>
        <p:nvSpPr>
          <p:cNvPr id="14" name="Sześciokąt 13"/>
          <p:cNvSpPr/>
          <p:nvPr/>
        </p:nvSpPr>
        <p:spPr>
          <a:xfrm>
            <a:off x="2791065" y="3376150"/>
            <a:ext cx="751471" cy="647491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2363730" y="3701596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popularyzacja </a:t>
            </a:r>
            <a:r>
              <a:rPr lang="pl-PL" sz="1100" dirty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kształcenia zawodowego</a:t>
            </a:r>
          </a:p>
        </p:txBody>
      </p:sp>
      <p:sp>
        <p:nvSpPr>
          <p:cNvPr id="16" name="Dowolny kształt 15"/>
          <p:cNvSpPr/>
          <p:nvPr/>
        </p:nvSpPr>
        <p:spPr>
          <a:xfrm>
            <a:off x="2363730" y="1993247"/>
            <a:ext cx="1632202" cy="1412047"/>
          </a:xfrm>
          <a:custGeom>
            <a:avLst/>
            <a:gdLst>
              <a:gd name="connsiteX0" fmla="*/ 0 w 1632202"/>
              <a:gd name="connsiteY0" fmla="*/ 706024 h 1412047"/>
              <a:gd name="connsiteX1" fmla="*/ 403422 w 1632202"/>
              <a:gd name="connsiteY1" fmla="*/ 0 h 1412047"/>
              <a:gd name="connsiteX2" fmla="*/ 1228780 w 1632202"/>
              <a:gd name="connsiteY2" fmla="*/ 0 h 1412047"/>
              <a:gd name="connsiteX3" fmla="*/ 1632202 w 1632202"/>
              <a:gd name="connsiteY3" fmla="*/ 706024 h 1412047"/>
              <a:gd name="connsiteX4" fmla="*/ 1228780 w 1632202"/>
              <a:gd name="connsiteY4" fmla="*/ 1412047 h 1412047"/>
              <a:gd name="connsiteX5" fmla="*/ 403422 w 1632202"/>
              <a:gd name="connsiteY5" fmla="*/ 1412047 h 1412047"/>
              <a:gd name="connsiteX6" fmla="*/ 0 w 1632202"/>
              <a:gd name="connsiteY6" fmla="*/ 706024 h 141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02" h="1412047">
                <a:moveTo>
                  <a:pt x="0" y="706024"/>
                </a:moveTo>
                <a:lnTo>
                  <a:pt x="403422" y="0"/>
                </a:lnTo>
                <a:lnTo>
                  <a:pt x="1228780" y="0"/>
                </a:lnTo>
                <a:lnTo>
                  <a:pt x="1632202" y="706024"/>
                </a:lnTo>
                <a:lnTo>
                  <a:pt x="1228780" y="1412047"/>
                </a:lnTo>
                <a:lnTo>
                  <a:pt x="403422" y="1412047"/>
                </a:lnTo>
                <a:lnTo>
                  <a:pt x="0" y="7060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61" tIns="247976" rIns="284461" bIns="24797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dirty="0" smtClean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rPr>
              <a:t>system zapewnienia jakości kształcenia</a:t>
            </a:r>
            <a:endParaRPr lang="pl-PL" sz="1100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1100" b="1" dirty="0">
              <a:solidFill>
                <a:prstClr val="whit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457200" y="18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program</a:t>
            </a:r>
            <a:r>
              <a:rPr lang="pl-PL" sz="2400" b="1" dirty="0" smtClean="0">
                <a:solidFill>
                  <a:srgbClr val="E31E24"/>
                </a:solidFill>
              </a:rPr>
              <a:t> e-system szkolnictwa zawodowego</a:t>
            </a:r>
          </a:p>
          <a:p>
            <a:pPr algn="r"/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w woj podlaskim</a:t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 anchor="t" anchorCtr="0">
            <a:noAutofit/>
          </a:bodyPr>
          <a:lstStyle/>
          <a:p>
            <a:pPr algn="r"/>
            <a:r>
              <a:rPr lang="pl-PL" sz="2400" b="1" dirty="0">
                <a:solidFill>
                  <a:srgbClr val="E31E24"/>
                </a:solidFill>
                <a:latin typeface="+mn-lt"/>
              </a:rPr>
              <a:t>w</a:t>
            </a:r>
            <a:r>
              <a:rPr lang="pl-PL" sz="2400" b="1" dirty="0" smtClean="0">
                <a:solidFill>
                  <a:srgbClr val="E31E24"/>
                </a:solidFill>
                <a:latin typeface="+mn-lt"/>
              </a:rPr>
              <a:t>yzwania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wynikające z Diagnozy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Strategicznej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WP </a:t>
            </a:r>
            <a:r>
              <a:rPr lang="pl-PL" sz="2400" b="1" dirty="0" smtClean="0">
                <a:solidFill>
                  <a:srgbClr val="E31E24"/>
                </a:solidFill>
                <a:latin typeface="+mn-lt"/>
              </a:rPr>
              <a:t>2019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b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 obszarze zasobów ludzkich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340000"/>
            <a:ext cx="8100000" cy="305293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2400" b="1" dirty="0" smtClean="0">
                <a:solidFill>
                  <a:srgbClr val="E31E24"/>
                </a:solidFill>
              </a:rPr>
              <a:t>Niedostosowanie szkolnictwa zawodowego </a:t>
            </a:r>
            <a:r>
              <a:rPr lang="pl-PL" sz="2400" dirty="0" smtClean="0"/>
              <a:t>do potrzeb regionalnej gospodarki. </a:t>
            </a:r>
          </a:p>
          <a:p>
            <a:pPr marL="514350" indent="-514350" algn="just">
              <a:buAutoNum type="arabicPeriod" startAt="2"/>
            </a:pPr>
            <a:r>
              <a:rPr lang="pl-PL" sz="2400" b="1" dirty="0" smtClean="0">
                <a:solidFill>
                  <a:srgbClr val="E31E24"/>
                </a:solidFill>
              </a:rPr>
              <a:t>Niska aktywność zawodowa: </a:t>
            </a:r>
            <a:r>
              <a:rPr lang="pl-PL" sz="2400" dirty="0" smtClean="0"/>
              <a:t>depopulacja, starzenie się społeczeństwa,  </a:t>
            </a:r>
            <a:r>
              <a:rPr lang="pl-PL" sz="2400" dirty="0"/>
              <a:t>d</a:t>
            </a:r>
            <a:r>
              <a:rPr lang="pl-PL" sz="2400" dirty="0" smtClean="0"/>
              <a:t>renaż mózgów – ucieczka młodych.</a:t>
            </a:r>
          </a:p>
          <a:p>
            <a:pPr marL="514350" indent="-514350" algn="just">
              <a:buAutoNum type="arabicPeriod" startAt="2"/>
            </a:pPr>
            <a:r>
              <a:rPr lang="pl-PL" sz="2400" b="1" dirty="0" smtClean="0">
                <a:solidFill>
                  <a:srgbClr val="E31E24"/>
                </a:solidFill>
              </a:rPr>
              <a:t>Niska skłonność do kształcenia ustawicznego</a:t>
            </a:r>
            <a:r>
              <a:rPr lang="pl-PL" sz="2400" dirty="0" smtClean="0">
                <a:solidFill>
                  <a:srgbClr val="E31E24"/>
                </a:solidFill>
              </a:rPr>
              <a:t> </a:t>
            </a:r>
            <a:r>
              <a:rPr lang="pl-PL" sz="2400" dirty="0" smtClean="0"/>
              <a:t>w regionie.</a:t>
            </a:r>
          </a:p>
          <a:p>
            <a:pPr marL="514350" indent="-514350">
              <a:buAutoNum type="arabicPeriod" startAt="2"/>
            </a:pPr>
            <a:endParaRPr lang="pl-PL" sz="2400" dirty="0" smtClean="0"/>
          </a:p>
          <a:p>
            <a:pPr marL="514350" indent="-514350">
              <a:buAutoNum type="arabicPeriod" startAt="2"/>
            </a:pPr>
            <a:endParaRPr lang="pl-PL" sz="2400" dirty="0" smtClean="0"/>
          </a:p>
          <a:p>
            <a:pPr marL="514350" indent="-514350">
              <a:buAutoNum type="arabicPeriod" startAt="2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257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2340001"/>
            <a:ext cx="8100000" cy="3033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 strategii województwa </a:t>
            </a:r>
            <a:r>
              <a:rPr lang="pl-PL" sz="2400" dirty="0" smtClean="0"/>
              <a:t>Podlaskiego potrzebne </a:t>
            </a:r>
            <a:r>
              <a:rPr lang="pl-PL" sz="2400" dirty="0"/>
              <a:t>jest uwzględnienie  sieciowania podmiotów systemu kształcenia zawodowego na przykład poprzez program strategiczny</a:t>
            </a:r>
            <a:r>
              <a:rPr lang="pl-PL" sz="2400" dirty="0" smtClean="0"/>
              <a:t>: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b="1" dirty="0" smtClean="0">
                <a:solidFill>
                  <a:srgbClr val="E31E24"/>
                </a:solidFill>
                <a:ea typeface="Ubuntu" charset="0"/>
                <a:cs typeface="Ubuntu" charset="0"/>
              </a:rPr>
              <a:t>Podlaskie </a:t>
            </a:r>
            <a:r>
              <a:rPr lang="pl-PL" sz="2400" b="1" dirty="0">
                <a:solidFill>
                  <a:srgbClr val="E31E24"/>
                </a:solidFill>
                <a:ea typeface="Ubuntu" charset="0"/>
                <a:cs typeface="Ubuntu" charset="0"/>
              </a:rPr>
              <a:t>szkolnictwo zawodowe </a:t>
            </a:r>
            <a:r>
              <a:rPr lang="pl-PL" sz="2400" b="1" dirty="0" smtClean="0">
                <a:solidFill>
                  <a:srgbClr val="E31E24"/>
                </a:solidFill>
                <a:ea typeface="Ubuntu" charset="0"/>
                <a:cs typeface="Ubuntu" charset="0"/>
              </a:rPr>
              <a:t>2.0: </a:t>
            </a:r>
            <a:r>
              <a:rPr lang="pl-PL" sz="2400" dirty="0" smtClean="0">
                <a:solidFill>
                  <a:srgbClr val="E31E24"/>
                </a:solidFill>
                <a:ea typeface="Ubuntu" charset="0"/>
                <a:cs typeface="Ubuntu" charset="0"/>
              </a:rPr>
              <a:t>platforma </a:t>
            </a:r>
            <a:r>
              <a:rPr lang="pl-PL" sz="2400" dirty="0">
                <a:solidFill>
                  <a:srgbClr val="E31E24"/>
                </a:solidFill>
                <a:ea typeface="Ubuntu" charset="0"/>
                <a:cs typeface="Ubuntu" charset="0"/>
              </a:rPr>
              <a:t>informatyczna </a:t>
            </a:r>
            <a:r>
              <a:rPr lang="pl-PL" sz="2400" dirty="0" smtClean="0">
                <a:solidFill>
                  <a:srgbClr val="E31E24"/>
                </a:solidFill>
                <a:ea typeface="Ubuntu" charset="0"/>
                <a:cs typeface="Ubuntu" charset="0"/>
              </a:rPr>
              <a:t>systemu </a:t>
            </a:r>
            <a:r>
              <a:rPr lang="pl-PL" sz="2400" dirty="0">
                <a:solidFill>
                  <a:srgbClr val="E31E24"/>
                </a:solidFill>
                <a:ea typeface="Ubuntu" charset="0"/>
                <a:cs typeface="Ubuntu" charset="0"/>
              </a:rPr>
              <a:t>szkolnictwa </a:t>
            </a:r>
            <a:r>
              <a:rPr lang="pl-PL" sz="2400" dirty="0" smtClean="0">
                <a:solidFill>
                  <a:srgbClr val="E31E24"/>
                </a:solidFill>
                <a:ea typeface="Ubuntu" charset="0"/>
                <a:cs typeface="Ubuntu" charset="0"/>
              </a:rPr>
              <a:t>zawodowego</a:t>
            </a:r>
            <a:endParaRPr lang="pl-PL" sz="2400" dirty="0">
              <a:solidFill>
                <a:srgbClr val="E31E24"/>
              </a:solidFill>
            </a:endParaRP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63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wniosek</a:t>
            </a: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2340001"/>
            <a:ext cx="8100000" cy="3033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 strategii województwa Podlaskiego </a:t>
            </a:r>
            <a:r>
              <a:rPr lang="pl-PL" sz="2400" dirty="0" smtClean="0"/>
              <a:t>potrzebne </a:t>
            </a:r>
            <a:r>
              <a:rPr lang="pl-PL" sz="2400" dirty="0"/>
              <a:t>jest uwzględnienie  sieciowania podmiotów systemu kształcenia zawodowego na przykład poprzez program strategiczny</a:t>
            </a:r>
            <a:r>
              <a:rPr lang="pl-PL" sz="2400" dirty="0" smtClean="0"/>
              <a:t>: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b="1" dirty="0">
                <a:solidFill>
                  <a:srgbClr val="E31E24"/>
                </a:solidFill>
                <a:ea typeface="Ubuntu" charset="0"/>
                <a:cs typeface="Ubuntu" charset="0"/>
              </a:rPr>
              <a:t>e</a:t>
            </a:r>
            <a:r>
              <a:rPr lang="pl-PL" sz="2400" b="1" dirty="0" smtClean="0">
                <a:solidFill>
                  <a:srgbClr val="E31E24"/>
                </a:solidFill>
                <a:ea typeface="Ubuntu" charset="0"/>
                <a:cs typeface="Ubuntu" charset="0"/>
              </a:rPr>
              <a:t>dukacja do 4.0: </a:t>
            </a:r>
            <a:r>
              <a:rPr lang="pl-PL" sz="2400" dirty="0" smtClean="0">
                <a:solidFill>
                  <a:srgbClr val="E31E24"/>
                </a:solidFill>
                <a:ea typeface="Ubuntu" charset="0"/>
                <a:cs typeface="Ubuntu" charset="0"/>
              </a:rPr>
              <a:t>e-system szkolnictwa zawodowego w woj. podlaskim zorientowany na przemysł 4.0</a:t>
            </a:r>
            <a:endParaRPr lang="pl-PL" sz="2400" dirty="0">
              <a:solidFill>
                <a:srgbClr val="E31E24"/>
              </a:solidFill>
            </a:endParaRP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63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wniosek</a:t>
            </a: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30000"/>
            <a:ext cx="8229600" cy="1143000"/>
          </a:xfrm>
        </p:spPr>
        <p:txBody>
          <a:bodyPr anchor="t" anchorCtr="0">
            <a:noAutofit/>
          </a:bodyPr>
          <a:lstStyle/>
          <a:p>
            <a:pPr algn="r"/>
            <a:r>
              <a:rPr lang="pl-PL" sz="2400" b="1" i="1" dirty="0" smtClean="0">
                <a:latin typeface="+mn-lt"/>
              </a:rPr>
              <a:t>	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Krajowa Strategia Rozwoju Regionalnego </a:t>
            </a:r>
            <a:r>
              <a:rPr lang="pl-PL" sz="2400" b="1" dirty="0">
                <a:solidFill>
                  <a:srgbClr val="E31E24"/>
                </a:solidFill>
                <a:latin typeface="+mn-lt"/>
              </a:rPr>
              <a:t>2030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b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projekt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2340001"/>
            <a:ext cx="8100000" cy="317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„</a:t>
            </a:r>
            <a:r>
              <a:rPr lang="pl-PL" sz="2400" b="1" dirty="0">
                <a:solidFill>
                  <a:srgbClr val="E31E24"/>
                </a:solidFill>
              </a:rPr>
              <a:t>P</a:t>
            </a:r>
            <a:r>
              <a:rPr lang="pl-PL" sz="2400" b="1" dirty="0" smtClean="0">
                <a:solidFill>
                  <a:srgbClr val="E31E24"/>
                </a:solidFill>
              </a:rPr>
              <a:t>oważnym </a:t>
            </a:r>
            <a:r>
              <a:rPr lang="pl-PL" sz="2400" b="1" dirty="0">
                <a:solidFill>
                  <a:srgbClr val="E31E24"/>
                </a:solidFill>
              </a:rPr>
              <a:t>problemem staje się pozyskanie pracowników posiadających określone kompetencje zawodowe</a:t>
            </a:r>
            <a:r>
              <a:rPr lang="pl-PL" sz="2400" dirty="0"/>
              <a:t>. Mimo że średni poziom wykształcenia wzrósł i jakość podaży pracy tym samym poprawiła się, to umiejętności pracowników coraz częściej nie odpowiadają na potrzeby pracodawców. Skutkuje to bezrobociem w pewnych grupach zawodowych i jednoczesnym niedoborem pracowników w innych </a:t>
            </a:r>
            <a:r>
              <a:rPr lang="pl-PL" sz="2400" dirty="0" smtClean="0"/>
              <a:t>branżach</a:t>
            </a:r>
            <a:r>
              <a:rPr lang="pl-PL" sz="2400" dirty="0"/>
              <a:t> </a:t>
            </a:r>
            <a:r>
              <a:rPr lang="pl-PL" sz="2400" dirty="0" smtClean="0"/>
              <a:t>(…)”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23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2340000"/>
            <a:ext cx="8100000" cy="4165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„</a:t>
            </a:r>
            <a:r>
              <a:rPr lang="pl-PL" sz="2400" b="1" dirty="0" smtClean="0">
                <a:solidFill>
                  <a:srgbClr val="E31E24"/>
                </a:solidFill>
              </a:rPr>
              <a:t>Niedopasowanie </a:t>
            </a:r>
            <a:r>
              <a:rPr lang="pl-PL" sz="2400" b="1" dirty="0">
                <a:solidFill>
                  <a:srgbClr val="E31E24"/>
                </a:solidFill>
              </a:rPr>
              <a:t>struktury kształcenia do potrzeb rynku pracy </a:t>
            </a:r>
            <a:r>
              <a:rPr lang="pl-PL" sz="2400" dirty="0"/>
              <a:t>jest główną przyczyną niskiej aktywności zawodowej ludzi młodych. Przyczyną tego stanu rzecz jest m.in. system finansowania edukacji premiujący kierunki kształcenia, które cieszą się największą popularnością wśród uczniów, a nie te, które w największymi stopniu odpowiadają na obecne i prognozowane zapotrzebowanie rynku </a:t>
            </a:r>
            <a:r>
              <a:rPr lang="pl-PL" sz="2400" dirty="0" smtClean="0"/>
              <a:t>pracy</a:t>
            </a:r>
            <a:r>
              <a:rPr lang="pl-PL" sz="2400" dirty="0"/>
              <a:t> </a:t>
            </a:r>
            <a:r>
              <a:rPr lang="pl-PL" sz="2400" dirty="0" smtClean="0"/>
              <a:t>(…)”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630000"/>
            <a:ext cx="8229600" cy="1143000"/>
          </a:xfrm>
        </p:spPr>
        <p:txBody>
          <a:bodyPr anchor="t" anchorCtr="0">
            <a:noAutofit/>
          </a:bodyPr>
          <a:lstStyle/>
          <a:p>
            <a:pPr algn="r"/>
            <a:r>
              <a:rPr lang="pl-PL" sz="2400" b="1" i="1" dirty="0" smtClean="0">
                <a:latin typeface="+mn-lt"/>
              </a:rPr>
              <a:t>	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Krajowa Strategia Rozwoju Regionalnego </a:t>
            </a:r>
            <a:r>
              <a:rPr lang="pl-PL" sz="2400" b="1" dirty="0">
                <a:solidFill>
                  <a:srgbClr val="E31E24"/>
                </a:solidFill>
                <a:latin typeface="+mn-lt"/>
              </a:rPr>
              <a:t>2030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b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projekt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3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2340000"/>
            <a:ext cx="8100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„</a:t>
            </a:r>
            <a:r>
              <a:rPr lang="pl-PL" sz="2400" b="1" dirty="0" smtClean="0">
                <a:solidFill>
                  <a:srgbClr val="E31E24"/>
                </a:solidFill>
              </a:rPr>
              <a:t>Głównym problemem kształcenia zawodowego jest niedostosowanie oferty edukacyjnej do potrzeb rynku</a:t>
            </a:r>
            <a:r>
              <a:rPr lang="pl-PL" sz="2400" dirty="0" smtClean="0"/>
              <a:t>, prowadzące do nierównowagi między popytem a podażą na pracę. Przejawia się to między innymi w występowaniu zjawiska bezrobocia, jak i jego współistnieniu z niezrealizowanymi ofertami pracy (…)” </a:t>
            </a:r>
          </a:p>
          <a:p>
            <a:pPr algn="just"/>
            <a:endParaRPr lang="pl-PL" sz="24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630000"/>
            <a:ext cx="8229600" cy="1143000"/>
          </a:xfrm>
        </p:spPr>
        <p:txBody>
          <a:bodyPr anchor="t" anchorCtr="0">
            <a:noAutofit/>
          </a:bodyPr>
          <a:lstStyle/>
          <a:p>
            <a:pPr algn="r"/>
            <a:r>
              <a:rPr lang="pl-PL" sz="2400" b="1" i="1" dirty="0" smtClean="0">
                <a:latin typeface="+mn-lt"/>
              </a:rPr>
              <a:t>	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Diagnoza strategiczna Województwa Podlaskiego </a:t>
            </a:r>
            <a:r>
              <a:rPr lang="pl-PL" sz="2400" b="1" dirty="0" smtClean="0">
                <a:solidFill>
                  <a:srgbClr val="E31E24"/>
                </a:solidFill>
                <a:latin typeface="+mn-lt"/>
              </a:rPr>
              <a:t>2019</a:t>
            </a:r>
            <a:br>
              <a:rPr lang="pl-PL" sz="2400" b="1" dirty="0" smtClean="0">
                <a:solidFill>
                  <a:srgbClr val="E31E24"/>
                </a:solidFill>
                <a:latin typeface="+mn-lt"/>
              </a:rPr>
            </a:br>
            <a:r>
              <a:rPr lang="pl-PL" sz="2400" b="1" dirty="0" smtClean="0">
                <a:solidFill>
                  <a:srgbClr val="E31E24"/>
                </a:solidFill>
                <a:latin typeface="+mn-lt"/>
              </a:rPr>
              <a:t>niedostosowanie edukacji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pl-PL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59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000" y="2340001"/>
            <a:ext cx="8100000" cy="2241128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 smtClean="0"/>
              <a:t>Województwo podlaskie charakteryzuje się </a:t>
            </a:r>
            <a:r>
              <a:rPr lang="pl-PL" sz="2400" b="1" dirty="0" smtClean="0">
                <a:solidFill>
                  <a:srgbClr val="E31E24"/>
                </a:solidFill>
              </a:rPr>
              <a:t>wysokim poziomem migracji ludzi młodych</a:t>
            </a:r>
            <a:r>
              <a:rPr lang="pl-PL" sz="2400" b="1" dirty="0" smtClean="0"/>
              <a:t>, (tj. w wieku 25-34 lata)</a:t>
            </a:r>
            <a:r>
              <a:rPr lang="pl-PL" sz="2400" dirty="0" smtClean="0"/>
              <a:t> </a:t>
            </a:r>
          </a:p>
          <a:p>
            <a:pPr algn="just"/>
            <a:r>
              <a:rPr lang="pl-PL" sz="2400" b="1" dirty="0" smtClean="0"/>
              <a:t>Na </a:t>
            </a:r>
            <a:r>
              <a:rPr lang="pl-PL" sz="2400" b="1" dirty="0"/>
              <a:t>poziomie </a:t>
            </a:r>
            <a:r>
              <a:rPr lang="pl-PL" sz="2400" b="1" dirty="0" smtClean="0"/>
              <a:t>szkolnictwa </a:t>
            </a:r>
            <a:r>
              <a:rPr lang="pl-PL" sz="2400" b="1" dirty="0"/>
              <a:t>średniego największy odsetek spośród wszystkich uczniów stanowią uczniowie </a:t>
            </a:r>
            <a:r>
              <a:rPr lang="pl-PL" sz="2400" b="1" dirty="0" smtClean="0">
                <a:solidFill>
                  <a:srgbClr val="E31E24"/>
                </a:solidFill>
              </a:rPr>
              <a:t>liceów ogólnokształcących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630000"/>
            <a:ext cx="8229600" cy="1143000"/>
          </a:xfrm>
        </p:spPr>
        <p:txBody>
          <a:bodyPr anchor="t" anchorCtr="0">
            <a:noAutofit/>
          </a:bodyPr>
          <a:lstStyle/>
          <a:p>
            <a:pPr algn="r"/>
            <a:r>
              <a:rPr lang="pl-PL" sz="2400" b="1" i="1" dirty="0" smtClean="0">
                <a:latin typeface="+mn-lt"/>
              </a:rPr>
              <a:t>	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Diagnoza strategiczna Województwa Podlaskiego </a:t>
            </a:r>
            <a:r>
              <a:rPr lang="pl-PL" sz="2400" b="1" dirty="0" smtClean="0">
                <a:solidFill>
                  <a:srgbClr val="E31E24"/>
                </a:solidFill>
                <a:latin typeface="+mn-lt"/>
              </a:rPr>
              <a:t>2019</a:t>
            </a:r>
            <a:br>
              <a:rPr lang="pl-PL" sz="2400" b="1" dirty="0" smtClean="0">
                <a:solidFill>
                  <a:srgbClr val="E31E24"/>
                </a:solidFill>
                <a:latin typeface="+mn-lt"/>
              </a:rPr>
            </a:br>
            <a:r>
              <a:rPr lang="pl-PL" sz="2400" b="1" dirty="0" smtClean="0">
                <a:solidFill>
                  <a:srgbClr val="E31E24"/>
                </a:solidFill>
                <a:latin typeface="+mn-lt"/>
              </a:rPr>
              <a:t>niska aktywność zawodowa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pl-PL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8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556792"/>
            <a:ext cx="8229600" cy="4525963"/>
          </a:xfrm>
        </p:spPr>
        <p:txBody>
          <a:bodyPr>
            <a:norm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2340000"/>
            <a:ext cx="8100000" cy="304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630000"/>
            <a:ext cx="8229600" cy="1143000"/>
          </a:xfrm>
        </p:spPr>
        <p:txBody>
          <a:bodyPr anchor="t" anchorCtr="0">
            <a:noAutofit/>
          </a:bodyPr>
          <a:lstStyle/>
          <a:p>
            <a:pPr algn="r"/>
            <a:r>
              <a:rPr lang="pl-PL" sz="2400" b="1" i="1" dirty="0" smtClean="0">
                <a:latin typeface="+mn-lt"/>
              </a:rPr>
              <a:t>	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Diagnoza strategiczna Województwa Podlaskiego </a:t>
            </a:r>
            <a:r>
              <a:rPr lang="pl-PL" sz="2400" b="1" dirty="0" smtClean="0">
                <a:solidFill>
                  <a:srgbClr val="E31E24"/>
                </a:solidFill>
                <a:latin typeface="+mn-lt"/>
              </a:rPr>
              <a:t>2019</a:t>
            </a:r>
            <a:br>
              <a:rPr lang="pl-PL" sz="2400" b="1" dirty="0" smtClean="0">
                <a:solidFill>
                  <a:srgbClr val="E31E24"/>
                </a:solidFill>
                <a:latin typeface="+mn-lt"/>
              </a:rPr>
            </a:br>
            <a:r>
              <a:rPr lang="pl-PL" sz="2400" b="1" dirty="0" smtClean="0">
                <a:solidFill>
                  <a:srgbClr val="E31E24"/>
                </a:solidFill>
                <a:latin typeface="+mn-lt"/>
              </a:rPr>
              <a:t>zmiany w strukturze kształcenia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pl-P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pl-PL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3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7293"/>
            <a:ext cx="58358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457200" y="63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prognozy zmian liczby ludności 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57200" y="63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b="1" i="1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srgbClr val="E31E24"/>
                </a:solidFill>
              </a:rPr>
              <a:t>zmiana </a:t>
            </a:r>
            <a:r>
              <a:rPr lang="pl-PL" sz="2400" b="1" dirty="0">
                <a:solidFill>
                  <a:srgbClr val="E31E24"/>
                </a:solidFill>
              </a:rPr>
              <a:t>liczby ludności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w latach 2013-2017 </a:t>
            </a:r>
            <a:endParaRPr lang="pl-P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>osób/10000 </a:t>
            </a:r>
            <a:r>
              <a:rPr lang="pl-PL" sz="2400" b="1" dirty="0">
                <a:solidFill>
                  <a:prstClr val="white">
                    <a:lumMod val="50000"/>
                  </a:prstClr>
                </a:solidFill>
              </a:rPr>
              <a:t>mieszkańców</a:t>
            </a:r>
            <a: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pl-PL" sz="2400" b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l-PL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" y="1484784"/>
            <a:ext cx="445928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521</Words>
  <Application>Microsoft Office PowerPoint</Application>
  <PresentationFormat>Pokaz na ekranie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1_Motyw pakietu Office</vt:lpstr>
      <vt:lpstr>czynniki rozwoju systemu edukacji zawodowej w województwie podlaskim</vt:lpstr>
      <vt:lpstr>wyzwania wynikające z Diagnozy Strategicznej WP 2019  w obszarze zasobów ludzkich</vt:lpstr>
      <vt:lpstr> Krajowa Strategia Rozwoju Regionalnego 2030  projekt</vt:lpstr>
      <vt:lpstr> Krajowa Strategia Rozwoju Regionalnego 2030  projekt</vt:lpstr>
      <vt:lpstr> Diagnoza strategiczna Województwa Podlaskiego 2019 niedostosowanie edukacji  </vt:lpstr>
      <vt:lpstr> Diagnoza strategiczna Województwa Podlaskiego 2019 niska aktywność zawodowa  </vt:lpstr>
      <vt:lpstr> Diagnoza strategiczna Województwa Podlaskiego 2019 zmiany w strukturze kształcenia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Czynniki rozwoju systemu edukacji zawodowej: innowacje, jakość, popularyzacja szkół i pracodawców, programowanie rozwoju szkolnictwa branzowego w województwie podlaskim.</dc:title>
  <dc:creator>User</dc:creator>
  <cp:lastModifiedBy>Michał</cp:lastModifiedBy>
  <cp:revision>23</cp:revision>
  <dcterms:created xsi:type="dcterms:W3CDTF">2019-04-08T19:35:03Z</dcterms:created>
  <dcterms:modified xsi:type="dcterms:W3CDTF">2019-04-11T09:17:17Z</dcterms:modified>
</cp:coreProperties>
</file>